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3" r:id="rId5"/>
    <p:sldId id="259" r:id="rId6"/>
    <p:sldId id="260" r:id="rId7"/>
    <p:sldId id="261" r:id="rId8"/>
    <p:sldId id="262" r:id="rId9"/>
    <p:sldId id="266" r:id="rId10"/>
    <p:sldId id="267" r:id="rId11"/>
    <p:sldId id="268" r:id="rId12"/>
    <p:sldId id="270" r:id="rId13"/>
    <p:sldId id="269" r:id="rId14"/>
    <p:sldId id="271" r:id="rId15"/>
    <p:sldId id="272" r:id="rId16"/>
    <p:sldId id="273" r:id="rId17"/>
    <p:sldId id="274" r:id="rId18"/>
    <p:sldId id="275" r:id="rId19"/>
    <p:sldId id="276" r:id="rId20"/>
    <p:sldId id="264" r:id="rId21"/>
    <p:sldId id="265" r:id="rId22"/>
  </p:sldIdLst>
  <p:sldSz cx="18288000" cy="10287000"/>
  <p:notesSz cx="6858000" cy="9144000"/>
  <p:embeddedFontLst>
    <p:embeddedFont>
      <p:font typeface="Anton" pitchFamily="2" charset="0"/>
      <p:regular r:id="rId23"/>
    </p:embeddedFont>
    <p:embeddedFont>
      <p:font typeface="Canva Sans Bold" panose="020B0604020202020204" charset="0"/>
      <p:regular r:id="rId24"/>
    </p:embeddedFont>
    <p:embeddedFont>
      <p:font typeface="Poppins" panose="00000500000000000000" pitchFamily="2" charset="0"/>
      <p:regular r:id="rId25"/>
    </p:embeddedFont>
    <p:embeddedFont>
      <p:font typeface="Poppins Bold" panose="00000800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76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sv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gif"/></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gif"/></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gif"/></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gif"/></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gif"/></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6.sv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svg"/><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svg"/><Relationship Id="rId10" Type="http://schemas.openxmlformats.org/officeDocument/2006/relationships/image" Target="../media/image4.gif"/><Relationship Id="rId4" Type="http://schemas.openxmlformats.org/officeDocument/2006/relationships/image" Target="../media/image5.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4.gi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svg"/><Relationship Id="rId7" Type="http://schemas.openxmlformats.org/officeDocument/2006/relationships/image" Target="../media/image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sv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8.svg"/><Relationship Id="rId4" Type="http://schemas.openxmlformats.org/officeDocument/2006/relationships/image" Target="../media/image20.gif"/><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sv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75" r="-21168" b="-4284"/>
            </a:stretch>
          </a:blipFill>
        </p:spPr>
      </p:sp>
      <p:grpSp>
        <p:nvGrpSpPr>
          <p:cNvPr id="3" name="Group 3"/>
          <p:cNvGrpSpPr/>
          <p:nvPr/>
        </p:nvGrpSpPr>
        <p:grpSpPr>
          <a:xfrm>
            <a:off x="15020109" y="2605709"/>
            <a:ext cx="5077990" cy="50779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65946">
            <a:off x="8558360" y="507114"/>
            <a:ext cx="9272857" cy="9092355"/>
            <a:chOff x="0" y="0"/>
            <a:chExt cx="812800" cy="796978"/>
          </a:xfrm>
        </p:grpSpPr>
        <p:sp>
          <p:nvSpPr>
            <p:cNvPr id="7" name="Freeform 7"/>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id="8" name="TextBox 8"/>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10694109">
            <a:off x="9125957" y="1124174"/>
            <a:ext cx="8014237" cy="7858235"/>
            <a:chOff x="0" y="0"/>
            <a:chExt cx="812800" cy="796978"/>
          </a:xfrm>
        </p:grpSpPr>
        <p:sp>
          <p:nvSpPr>
            <p:cNvPr id="10" name="Freeform 10"/>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id="11" name="TextBox 11"/>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0861334" y="4598030"/>
            <a:ext cx="15304372" cy="15304372"/>
          </a:xfrm>
          <a:custGeom>
            <a:avLst/>
            <a:gdLst/>
            <a:ahLst/>
            <a:cxnLst/>
            <a:rect l="l" t="t" r="r" b="b"/>
            <a:pathLst>
              <a:path w="15304372" h="15304372">
                <a:moveTo>
                  <a:pt x="0" y="0"/>
                </a:moveTo>
                <a:lnTo>
                  <a:pt x="15304372" y="0"/>
                </a:lnTo>
                <a:lnTo>
                  <a:pt x="15304372" y="15304372"/>
                </a:lnTo>
                <a:lnTo>
                  <a:pt x="0" y="15304372"/>
                </a:lnTo>
                <a:lnTo>
                  <a:pt x="0" y="0"/>
                </a:lnTo>
                <a:close/>
              </a:path>
            </a:pathLst>
          </a:custGeom>
          <a:blipFill>
            <a:blip r:embed="rId3">
              <a:alphaModFix amt="32999"/>
              <a:extLst>
                <a:ext uri="{96DAC541-7B7A-43D3-8B79-37D633B846F1}">
                  <asvg:svgBlip xmlns:asvg="http://schemas.microsoft.com/office/drawing/2016/SVG/main" r:embed="rId4"/>
                </a:ext>
              </a:extLst>
            </a:blip>
            <a:stretch>
              <a:fillRect/>
            </a:stretch>
          </a:blipFill>
        </p:spPr>
      </p:sp>
      <p:pic>
        <p:nvPicPr>
          <p:cNvPr id="13" name="Picture 13"/>
          <p:cNvPicPr>
            <a:picLocks noChangeAspect="1"/>
          </p:cNvPicPr>
          <p:nvPr/>
        </p:nvPicPr>
        <p:blipFill>
          <a:blip r:embed="rId5"/>
          <a:srcRect/>
          <a:stretch>
            <a:fillRect/>
          </a:stretch>
        </p:blipFill>
        <p:spPr>
          <a:xfrm flipH="1">
            <a:off x="10527156" y="742462"/>
            <a:ext cx="3958208" cy="1899940"/>
          </a:xfrm>
          <a:prstGeom prst="rect">
            <a:avLst/>
          </a:prstGeom>
        </p:spPr>
      </p:pic>
      <p:pic>
        <p:nvPicPr>
          <p:cNvPr id="14" name="Picture 14"/>
          <p:cNvPicPr>
            <a:picLocks noChangeAspect="1"/>
          </p:cNvPicPr>
          <p:nvPr/>
        </p:nvPicPr>
        <p:blipFill>
          <a:blip r:embed="rId5"/>
          <a:srcRect/>
          <a:stretch>
            <a:fillRect/>
          </a:stretch>
        </p:blipFill>
        <p:spPr>
          <a:xfrm flipH="1">
            <a:off x="12812316" y="7644598"/>
            <a:ext cx="3958208" cy="1899940"/>
          </a:xfrm>
          <a:prstGeom prst="rect">
            <a:avLst/>
          </a:prstGeom>
        </p:spPr>
      </p:pic>
      <p:grpSp>
        <p:nvGrpSpPr>
          <p:cNvPr id="15" name="Group 15"/>
          <p:cNvGrpSpPr/>
          <p:nvPr/>
        </p:nvGrpSpPr>
        <p:grpSpPr>
          <a:xfrm>
            <a:off x="0" y="5417287"/>
            <a:ext cx="9413014" cy="3621600"/>
            <a:chOff x="0" y="0"/>
            <a:chExt cx="2062181" cy="793412"/>
          </a:xfrm>
        </p:grpSpPr>
        <p:sp>
          <p:nvSpPr>
            <p:cNvPr id="16" name="Freeform 16"/>
            <p:cNvSpPr/>
            <p:nvPr/>
          </p:nvSpPr>
          <p:spPr>
            <a:xfrm>
              <a:off x="0" y="0"/>
              <a:ext cx="2062181" cy="793412"/>
            </a:xfrm>
            <a:custGeom>
              <a:avLst/>
              <a:gdLst/>
              <a:ahLst/>
              <a:cxnLst/>
              <a:rect l="l" t="t" r="r" b="b"/>
              <a:pathLst>
                <a:path w="2062181" h="793412">
                  <a:moveTo>
                    <a:pt x="0" y="0"/>
                  </a:moveTo>
                  <a:lnTo>
                    <a:pt x="2062181" y="0"/>
                  </a:lnTo>
                  <a:lnTo>
                    <a:pt x="2062181" y="793412"/>
                  </a:lnTo>
                  <a:lnTo>
                    <a:pt x="0" y="793412"/>
                  </a:lnTo>
                  <a:close/>
                </a:path>
              </a:pathLst>
            </a:custGeom>
            <a:gradFill rotWithShape="1">
              <a:gsLst>
                <a:gs pos="0">
                  <a:srgbClr val="3428BA">
                    <a:alpha val="100000"/>
                  </a:srgbClr>
                </a:gs>
                <a:gs pos="100000">
                  <a:srgbClr val="5FA2DB">
                    <a:alpha val="100000"/>
                  </a:srgbClr>
                </a:gs>
              </a:gsLst>
              <a:lin ang="0"/>
            </a:gradFill>
          </p:spPr>
        </p:sp>
        <p:sp>
          <p:nvSpPr>
            <p:cNvPr id="17" name="TextBox 17"/>
            <p:cNvSpPr txBox="1"/>
            <p:nvPr/>
          </p:nvSpPr>
          <p:spPr>
            <a:xfrm>
              <a:off x="0" y="-38100"/>
              <a:ext cx="2062181" cy="83151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95704" y="1189619"/>
            <a:ext cx="1581549" cy="158154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1693209" y="1612729"/>
            <a:ext cx="729980" cy="735328"/>
          </a:xfrm>
          <a:custGeom>
            <a:avLst/>
            <a:gdLst/>
            <a:ahLst/>
            <a:cxnLst/>
            <a:rect l="l" t="t" r="r" b="b"/>
            <a:pathLst>
              <a:path w="729980" h="735328">
                <a:moveTo>
                  <a:pt x="0" y="0"/>
                </a:moveTo>
                <a:lnTo>
                  <a:pt x="729980" y="0"/>
                </a:lnTo>
                <a:lnTo>
                  <a:pt x="729980" y="735328"/>
                </a:lnTo>
                <a:lnTo>
                  <a:pt x="0" y="735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TextBox 23"/>
          <p:cNvSpPr txBox="1"/>
          <p:nvPr/>
        </p:nvSpPr>
        <p:spPr>
          <a:xfrm>
            <a:off x="2998773" y="1141994"/>
            <a:ext cx="3771252" cy="447256"/>
          </a:xfrm>
          <a:prstGeom prst="rect">
            <a:avLst/>
          </a:prstGeom>
        </p:spPr>
        <p:txBody>
          <a:bodyPr lIns="0" tIns="0" rIns="0" bIns="0" rtlCol="0" anchor="t">
            <a:spAutoFit/>
          </a:bodyPr>
          <a:lstStyle/>
          <a:p>
            <a:pPr algn="l">
              <a:lnSpc>
                <a:spcPts val="3698"/>
              </a:lnSpc>
              <a:spcBef>
                <a:spcPct val="0"/>
              </a:spcBef>
            </a:pPr>
            <a:r>
              <a:rPr lang="en-US" sz="2641" b="1">
                <a:solidFill>
                  <a:srgbClr val="FFFFFF"/>
                </a:solidFill>
                <a:latin typeface="Canva Sans Bold"/>
                <a:ea typeface="Canva Sans Bold"/>
                <a:cs typeface="Canva Sans Bold"/>
                <a:sym typeface="Canva Sans Bold"/>
              </a:rPr>
              <a:t>Infosys Internship 5.0</a:t>
            </a:r>
          </a:p>
        </p:txBody>
      </p:sp>
      <p:sp>
        <p:nvSpPr>
          <p:cNvPr id="24" name="TextBox 24"/>
          <p:cNvSpPr txBox="1"/>
          <p:nvPr/>
        </p:nvSpPr>
        <p:spPr>
          <a:xfrm>
            <a:off x="1547501" y="5198212"/>
            <a:ext cx="7798424" cy="4003824"/>
          </a:xfrm>
          <a:prstGeom prst="rect">
            <a:avLst/>
          </a:prstGeom>
        </p:spPr>
        <p:txBody>
          <a:bodyPr lIns="0" tIns="0" rIns="0" bIns="0" rtlCol="0" anchor="t">
            <a:spAutoFit/>
          </a:bodyPr>
          <a:lstStyle/>
          <a:p>
            <a:pPr algn="l">
              <a:lnSpc>
                <a:spcPts val="16091"/>
              </a:lnSpc>
              <a:spcBef>
                <a:spcPct val="0"/>
              </a:spcBef>
            </a:pPr>
            <a:r>
              <a:rPr lang="en-US" sz="11494" dirty="0">
                <a:solidFill>
                  <a:srgbClr val="FFFFFF"/>
                </a:solidFill>
                <a:latin typeface="Anton"/>
                <a:ea typeface="Anton"/>
                <a:cs typeface="Anton"/>
                <a:sym typeface="Anton"/>
              </a:rPr>
              <a:t>EV FLEET MANAGEMENT</a:t>
            </a:r>
          </a:p>
        </p:txBody>
      </p:sp>
      <p:sp>
        <p:nvSpPr>
          <p:cNvPr id="25" name="TextBox 25"/>
          <p:cNvSpPr txBox="1"/>
          <p:nvPr/>
        </p:nvSpPr>
        <p:spPr>
          <a:xfrm>
            <a:off x="1547501" y="9294453"/>
            <a:ext cx="6673795" cy="337945"/>
          </a:xfrm>
          <a:prstGeom prst="rect">
            <a:avLst/>
          </a:prstGeom>
        </p:spPr>
        <p:txBody>
          <a:bodyPr lIns="0" tIns="0" rIns="0" bIns="0" rtlCol="0" anchor="t">
            <a:spAutoFit/>
          </a:bodyPr>
          <a:lstStyle/>
          <a:p>
            <a:pPr algn="l">
              <a:lnSpc>
                <a:spcPts val="2898"/>
              </a:lnSpc>
              <a:spcBef>
                <a:spcPct val="0"/>
              </a:spcBef>
            </a:pPr>
            <a:r>
              <a:rPr lang="en-US" sz="2070" b="1">
                <a:solidFill>
                  <a:srgbClr val="FFFFFF"/>
                </a:solidFill>
                <a:latin typeface="Canva Sans Bold"/>
                <a:ea typeface="Canva Sans Bold"/>
                <a:cs typeface="Canva Sans Bold"/>
                <a:sym typeface="Canva Sans Bold"/>
              </a:rPr>
              <a:t>An Intelligent Solution for Electric Vehicle  Fleet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42B0958F-904C-43ED-9285-EE19DA7D4B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353C3C-9F41-D42C-B48C-4AFF9D4F6A1C}"/>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a:extLst>
              <a:ext uri="{FF2B5EF4-FFF2-40B4-BE49-F238E27FC236}">
                <a16:creationId xmlns:a16="http://schemas.microsoft.com/office/drawing/2014/main" id="{70F5C465-9F99-01AC-E048-7FF4F1E9D46C}"/>
              </a:ext>
            </a:extLst>
          </p:cNvPr>
          <p:cNvPicPr>
            <a:picLocks noChangeAspect="1"/>
          </p:cNvPicPr>
          <p:nvPr/>
        </p:nvPicPr>
        <p:blipFill>
          <a:blip r:embed="rId4">
            <a:alphaModFix amt="79000"/>
          </a:blip>
          <a:srcRect/>
          <a:stretch>
            <a:fillRect/>
          </a:stretch>
        </p:blipFill>
        <p:spPr>
          <a:xfrm>
            <a:off x="173791" y="0"/>
            <a:ext cx="7287857" cy="2441432"/>
          </a:xfrm>
          <a:prstGeom prst="rect">
            <a:avLst/>
          </a:prstGeom>
        </p:spPr>
      </p:pic>
      <p:sp>
        <p:nvSpPr>
          <p:cNvPr id="8" name="Freeform 8">
            <a:extLst>
              <a:ext uri="{FF2B5EF4-FFF2-40B4-BE49-F238E27FC236}">
                <a16:creationId xmlns:a16="http://schemas.microsoft.com/office/drawing/2014/main" id="{14EEABE7-BF1D-00D3-1947-CA2799959370}"/>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a:extLst>
              <a:ext uri="{FF2B5EF4-FFF2-40B4-BE49-F238E27FC236}">
                <a16:creationId xmlns:a16="http://schemas.microsoft.com/office/drawing/2014/main" id="{9374919F-3980-4691-B741-28B884D5374B}"/>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9ECD6B0B-925C-5146-65BE-EDCE1CC7998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a:extLst>
                <a:ext uri="{FF2B5EF4-FFF2-40B4-BE49-F238E27FC236}">
                  <a16:creationId xmlns:a16="http://schemas.microsoft.com/office/drawing/2014/main" id="{3554CB34-99EF-1838-C79E-7E162A58085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1F584505-DCCB-4BFE-FEF2-FA4D58791EA9}"/>
              </a:ext>
            </a:extLst>
          </p:cNvPr>
          <p:cNvSpPr txBox="1"/>
          <p:nvPr/>
        </p:nvSpPr>
        <p:spPr>
          <a:xfrm>
            <a:off x="0" y="376950"/>
            <a:ext cx="10701327"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Dashboard</a:t>
            </a:r>
          </a:p>
        </p:txBody>
      </p:sp>
      <p:pic>
        <p:nvPicPr>
          <p:cNvPr id="5" name="Picture 4">
            <a:extLst>
              <a:ext uri="{FF2B5EF4-FFF2-40B4-BE49-F238E27FC236}">
                <a16:creationId xmlns:a16="http://schemas.microsoft.com/office/drawing/2014/main" id="{5EFD0FBA-554C-6FA9-B450-D372376C9DD1}"/>
              </a:ext>
            </a:extLst>
          </p:cNvPr>
          <p:cNvPicPr>
            <a:picLocks noChangeAspect="1"/>
          </p:cNvPicPr>
          <p:nvPr/>
        </p:nvPicPr>
        <p:blipFill>
          <a:blip r:embed="rId7"/>
          <a:stretch>
            <a:fillRect/>
          </a:stretch>
        </p:blipFill>
        <p:spPr>
          <a:xfrm>
            <a:off x="1552526" y="2418638"/>
            <a:ext cx="15939156" cy="7698787"/>
          </a:xfrm>
          <a:prstGeom prst="rect">
            <a:avLst/>
          </a:prstGeom>
        </p:spPr>
      </p:pic>
    </p:spTree>
    <p:extLst>
      <p:ext uri="{BB962C8B-B14F-4D97-AF65-F5344CB8AC3E}">
        <p14:creationId xmlns:p14="http://schemas.microsoft.com/office/powerpoint/2010/main" val="32870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4B164696-CCB7-23B9-118A-54E7800BF2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890B0E-25CE-CAF3-3309-C539ADCC9CB0}"/>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a:extLst>
              <a:ext uri="{FF2B5EF4-FFF2-40B4-BE49-F238E27FC236}">
                <a16:creationId xmlns:a16="http://schemas.microsoft.com/office/drawing/2014/main" id="{B99953A6-3D0C-88CD-339A-4A86D1373F23}"/>
              </a:ext>
            </a:extLst>
          </p:cNvPr>
          <p:cNvPicPr>
            <a:picLocks noChangeAspect="1"/>
          </p:cNvPicPr>
          <p:nvPr/>
        </p:nvPicPr>
        <p:blipFill>
          <a:blip r:embed="rId4">
            <a:alphaModFix amt="79000"/>
          </a:blip>
          <a:srcRect/>
          <a:stretch>
            <a:fillRect/>
          </a:stretch>
        </p:blipFill>
        <p:spPr>
          <a:xfrm>
            <a:off x="173791" y="0"/>
            <a:ext cx="7287857" cy="2441432"/>
          </a:xfrm>
          <a:prstGeom prst="rect">
            <a:avLst/>
          </a:prstGeom>
        </p:spPr>
      </p:pic>
      <p:sp>
        <p:nvSpPr>
          <p:cNvPr id="8" name="Freeform 8">
            <a:extLst>
              <a:ext uri="{FF2B5EF4-FFF2-40B4-BE49-F238E27FC236}">
                <a16:creationId xmlns:a16="http://schemas.microsoft.com/office/drawing/2014/main" id="{A42C2845-EE72-D414-5CD1-1BDA2511B2D9}"/>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a:extLst>
              <a:ext uri="{FF2B5EF4-FFF2-40B4-BE49-F238E27FC236}">
                <a16:creationId xmlns:a16="http://schemas.microsoft.com/office/drawing/2014/main" id="{0A954405-8C1E-07F2-8602-CEE57BEC5C9E}"/>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EADEE2EB-D84C-FE25-318A-7D06775F686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a:extLst>
                <a:ext uri="{FF2B5EF4-FFF2-40B4-BE49-F238E27FC236}">
                  <a16:creationId xmlns:a16="http://schemas.microsoft.com/office/drawing/2014/main" id="{7E76A2F7-B78F-18D8-DFB0-2F89C3FA971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E7B7D7C3-6965-10AA-1A71-6EBB256CFAFD}"/>
              </a:ext>
            </a:extLst>
          </p:cNvPr>
          <p:cNvSpPr txBox="1"/>
          <p:nvPr/>
        </p:nvSpPr>
        <p:spPr>
          <a:xfrm>
            <a:off x="2438400" y="342348"/>
            <a:ext cx="7467932" cy="1407629"/>
          </a:xfrm>
          <a:prstGeom prst="rect">
            <a:avLst/>
          </a:prstGeom>
        </p:spPr>
        <p:txBody>
          <a:bodyPr wrap="square"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Register Vehicle   </a:t>
            </a:r>
          </a:p>
        </p:txBody>
      </p:sp>
      <p:pic>
        <p:nvPicPr>
          <p:cNvPr id="6" name="Picture 5">
            <a:extLst>
              <a:ext uri="{FF2B5EF4-FFF2-40B4-BE49-F238E27FC236}">
                <a16:creationId xmlns:a16="http://schemas.microsoft.com/office/drawing/2014/main" id="{665780E6-2764-784D-B96B-003477556947}"/>
              </a:ext>
            </a:extLst>
          </p:cNvPr>
          <p:cNvPicPr>
            <a:picLocks noChangeAspect="1"/>
          </p:cNvPicPr>
          <p:nvPr/>
        </p:nvPicPr>
        <p:blipFill>
          <a:blip r:embed="rId7"/>
          <a:stretch>
            <a:fillRect/>
          </a:stretch>
        </p:blipFill>
        <p:spPr>
          <a:xfrm>
            <a:off x="2281327" y="2014699"/>
            <a:ext cx="4839971" cy="7929953"/>
          </a:xfrm>
          <a:prstGeom prst="rect">
            <a:avLst/>
          </a:prstGeom>
        </p:spPr>
      </p:pic>
      <p:pic>
        <p:nvPicPr>
          <p:cNvPr id="12" name="Picture 11">
            <a:extLst>
              <a:ext uri="{FF2B5EF4-FFF2-40B4-BE49-F238E27FC236}">
                <a16:creationId xmlns:a16="http://schemas.microsoft.com/office/drawing/2014/main" id="{A2592FFE-544A-94E0-EBB5-44CEFB6DE8FC}"/>
              </a:ext>
            </a:extLst>
          </p:cNvPr>
          <p:cNvPicPr>
            <a:picLocks noChangeAspect="1"/>
          </p:cNvPicPr>
          <p:nvPr/>
        </p:nvPicPr>
        <p:blipFill>
          <a:blip r:embed="rId8"/>
          <a:stretch>
            <a:fillRect/>
          </a:stretch>
        </p:blipFill>
        <p:spPr>
          <a:xfrm>
            <a:off x="9393402" y="1749935"/>
            <a:ext cx="5572903" cy="7020905"/>
          </a:xfrm>
          <a:prstGeom prst="rect">
            <a:avLst/>
          </a:prstGeom>
        </p:spPr>
      </p:pic>
      <p:sp>
        <p:nvSpPr>
          <p:cNvPr id="14" name="TextBox 13">
            <a:extLst>
              <a:ext uri="{FF2B5EF4-FFF2-40B4-BE49-F238E27FC236}">
                <a16:creationId xmlns:a16="http://schemas.microsoft.com/office/drawing/2014/main" id="{3A26BDF7-2B88-F975-58A9-621855CD6535}"/>
              </a:ext>
            </a:extLst>
          </p:cNvPr>
          <p:cNvSpPr txBox="1"/>
          <p:nvPr/>
        </p:nvSpPr>
        <p:spPr>
          <a:xfrm>
            <a:off x="9372600" y="342306"/>
            <a:ext cx="9215665" cy="1407629"/>
          </a:xfrm>
          <a:prstGeom prst="rect">
            <a:avLst/>
          </a:prstGeom>
        </p:spPr>
        <p:txBody>
          <a:bodyPr wrap="square"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Battery Health</a:t>
            </a:r>
          </a:p>
        </p:txBody>
      </p:sp>
      <p:sp>
        <p:nvSpPr>
          <p:cNvPr id="17" name="TextBox 13">
            <a:extLst>
              <a:ext uri="{FF2B5EF4-FFF2-40B4-BE49-F238E27FC236}">
                <a16:creationId xmlns:a16="http://schemas.microsoft.com/office/drawing/2014/main" id="{2D1FC3AE-D193-83C5-0270-35A2AD18A84F}"/>
              </a:ext>
            </a:extLst>
          </p:cNvPr>
          <p:cNvSpPr txBox="1"/>
          <p:nvPr/>
        </p:nvSpPr>
        <p:spPr>
          <a:xfrm>
            <a:off x="14368936" y="1623142"/>
            <a:ext cx="4114257" cy="1407629"/>
          </a:xfrm>
          <a:prstGeom prst="rect">
            <a:avLst/>
          </a:prstGeom>
        </p:spPr>
        <p:txBody>
          <a:bodyPr wrap="square"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Status</a:t>
            </a:r>
          </a:p>
        </p:txBody>
      </p:sp>
    </p:spTree>
    <p:extLst>
      <p:ext uri="{BB962C8B-B14F-4D97-AF65-F5344CB8AC3E}">
        <p14:creationId xmlns:p14="http://schemas.microsoft.com/office/powerpoint/2010/main" val="421004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6A031F61-F2AE-1AE8-B3BC-FCA2FF86F3B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A0173A-AB46-C62D-3515-43E12FFADD56}"/>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a:extLst>
              <a:ext uri="{FF2B5EF4-FFF2-40B4-BE49-F238E27FC236}">
                <a16:creationId xmlns:a16="http://schemas.microsoft.com/office/drawing/2014/main" id="{AD138E80-67D6-FD63-AC45-4A08EEBBD0C8}"/>
              </a:ext>
            </a:extLst>
          </p:cNvPr>
          <p:cNvPicPr>
            <a:picLocks noChangeAspect="1"/>
          </p:cNvPicPr>
          <p:nvPr/>
        </p:nvPicPr>
        <p:blipFill>
          <a:blip r:embed="rId4">
            <a:alphaModFix amt="79000"/>
          </a:blip>
          <a:srcRect/>
          <a:stretch>
            <a:fillRect/>
          </a:stretch>
        </p:blipFill>
        <p:spPr>
          <a:xfrm>
            <a:off x="173791" y="0"/>
            <a:ext cx="7287857" cy="2441432"/>
          </a:xfrm>
          <a:prstGeom prst="rect">
            <a:avLst/>
          </a:prstGeom>
        </p:spPr>
      </p:pic>
      <p:sp>
        <p:nvSpPr>
          <p:cNvPr id="8" name="Freeform 8">
            <a:extLst>
              <a:ext uri="{FF2B5EF4-FFF2-40B4-BE49-F238E27FC236}">
                <a16:creationId xmlns:a16="http://schemas.microsoft.com/office/drawing/2014/main" id="{C0B1026D-A4E2-6707-F206-CAF0097287A1}"/>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a:extLst>
              <a:ext uri="{FF2B5EF4-FFF2-40B4-BE49-F238E27FC236}">
                <a16:creationId xmlns:a16="http://schemas.microsoft.com/office/drawing/2014/main" id="{1EDC82F4-2885-E122-20AC-888BEB63CD1B}"/>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472B40EF-73F7-D987-E7B8-ED1A9BFF443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a:extLst>
                <a:ext uri="{FF2B5EF4-FFF2-40B4-BE49-F238E27FC236}">
                  <a16:creationId xmlns:a16="http://schemas.microsoft.com/office/drawing/2014/main" id="{E8B4BAB3-C635-7FA9-AFD9-D083E62446E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F63D2216-82E6-CA6C-838B-8B59DD8DBF7B}"/>
              </a:ext>
            </a:extLst>
          </p:cNvPr>
          <p:cNvSpPr txBox="1"/>
          <p:nvPr/>
        </p:nvSpPr>
        <p:spPr>
          <a:xfrm>
            <a:off x="457882" y="442463"/>
            <a:ext cx="10701327"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Vehicle Status</a:t>
            </a:r>
          </a:p>
        </p:txBody>
      </p:sp>
      <p:pic>
        <p:nvPicPr>
          <p:cNvPr id="5" name="Picture 4">
            <a:extLst>
              <a:ext uri="{FF2B5EF4-FFF2-40B4-BE49-F238E27FC236}">
                <a16:creationId xmlns:a16="http://schemas.microsoft.com/office/drawing/2014/main" id="{9F3C6E23-65AA-C6E4-F84C-CF586003795C}"/>
              </a:ext>
            </a:extLst>
          </p:cNvPr>
          <p:cNvPicPr>
            <a:picLocks noChangeAspect="1"/>
          </p:cNvPicPr>
          <p:nvPr/>
        </p:nvPicPr>
        <p:blipFill>
          <a:blip r:embed="rId7"/>
          <a:stretch>
            <a:fillRect/>
          </a:stretch>
        </p:blipFill>
        <p:spPr>
          <a:xfrm>
            <a:off x="1676400" y="2360350"/>
            <a:ext cx="16154400" cy="7780867"/>
          </a:xfrm>
          <a:prstGeom prst="rect">
            <a:avLst/>
          </a:prstGeom>
        </p:spPr>
      </p:pic>
    </p:spTree>
    <p:extLst>
      <p:ext uri="{BB962C8B-B14F-4D97-AF65-F5344CB8AC3E}">
        <p14:creationId xmlns:p14="http://schemas.microsoft.com/office/powerpoint/2010/main" val="149719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B2E76551-DA44-DB43-E439-0751AAB52D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725ADB-D674-FDA2-FD46-8315E5E506AA}"/>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a:extLst>
              <a:ext uri="{FF2B5EF4-FFF2-40B4-BE49-F238E27FC236}">
                <a16:creationId xmlns:a16="http://schemas.microsoft.com/office/drawing/2014/main" id="{82BAC22C-FAFF-7864-A5AB-DFB6FA3583D2}"/>
              </a:ext>
            </a:extLst>
          </p:cNvPr>
          <p:cNvPicPr>
            <a:picLocks noChangeAspect="1"/>
          </p:cNvPicPr>
          <p:nvPr/>
        </p:nvPicPr>
        <p:blipFill>
          <a:blip r:embed="rId4">
            <a:alphaModFix amt="79000"/>
          </a:blip>
          <a:srcRect/>
          <a:stretch>
            <a:fillRect/>
          </a:stretch>
        </p:blipFill>
        <p:spPr>
          <a:xfrm>
            <a:off x="173791" y="0"/>
            <a:ext cx="7287857" cy="2441432"/>
          </a:xfrm>
          <a:prstGeom prst="rect">
            <a:avLst/>
          </a:prstGeom>
        </p:spPr>
      </p:pic>
      <p:sp>
        <p:nvSpPr>
          <p:cNvPr id="8" name="Freeform 8">
            <a:extLst>
              <a:ext uri="{FF2B5EF4-FFF2-40B4-BE49-F238E27FC236}">
                <a16:creationId xmlns:a16="http://schemas.microsoft.com/office/drawing/2014/main" id="{5AFAC5B0-288B-847A-8BFA-0407AF3244C5}"/>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a:extLst>
              <a:ext uri="{FF2B5EF4-FFF2-40B4-BE49-F238E27FC236}">
                <a16:creationId xmlns:a16="http://schemas.microsoft.com/office/drawing/2014/main" id="{BA8DFFFD-E71E-025A-99FB-DEF4FD12D31B}"/>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809279A1-D389-F925-E623-303C432528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a:extLst>
                <a:ext uri="{FF2B5EF4-FFF2-40B4-BE49-F238E27FC236}">
                  <a16:creationId xmlns:a16="http://schemas.microsoft.com/office/drawing/2014/main" id="{40E0B407-546E-66D5-4832-9694E14CD8A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0F896B42-B94E-0B3F-9118-F3521AE83516}"/>
              </a:ext>
            </a:extLst>
          </p:cNvPr>
          <p:cNvSpPr txBox="1"/>
          <p:nvPr/>
        </p:nvSpPr>
        <p:spPr>
          <a:xfrm>
            <a:off x="1676400" y="322630"/>
            <a:ext cx="10701327"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Route Optimization</a:t>
            </a:r>
          </a:p>
        </p:txBody>
      </p:sp>
      <p:pic>
        <p:nvPicPr>
          <p:cNvPr id="5" name="Picture 4">
            <a:extLst>
              <a:ext uri="{FF2B5EF4-FFF2-40B4-BE49-F238E27FC236}">
                <a16:creationId xmlns:a16="http://schemas.microsoft.com/office/drawing/2014/main" id="{08589A41-19A7-FB7E-B141-E3A5BEF5A308}"/>
              </a:ext>
            </a:extLst>
          </p:cNvPr>
          <p:cNvPicPr>
            <a:picLocks noChangeAspect="1"/>
          </p:cNvPicPr>
          <p:nvPr/>
        </p:nvPicPr>
        <p:blipFill>
          <a:blip r:embed="rId7"/>
          <a:stretch>
            <a:fillRect/>
          </a:stretch>
        </p:blipFill>
        <p:spPr>
          <a:xfrm>
            <a:off x="1676400" y="2200101"/>
            <a:ext cx="16065187" cy="7709949"/>
          </a:xfrm>
          <a:prstGeom prst="rect">
            <a:avLst/>
          </a:prstGeom>
        </p:spPr>
      </p:pic>
    </p:spTree>
    <p:extLst>
      <p:ext uri="{BB962C8B-B14F-4D97-AF65-F5344CB8AC3E}">
        <p14:creationId xmlns:p14="http://schemas.microsoft.com/office/powerpoint/2010/main" val="552308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4809E621-0374-F2AA-667A-D7E6DF2BB4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275CAA-D4B7-DADD-B2EC-0E3BE7920464}"/>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a:extLst>
              <a:ext uri="{FF2B5EF4-FFF2-40B4-BE49-F238E27FC236}">
                <a16:creationId xmlns:a16="http://schemas.microsoft.com/office/drawing/2014/main" id="{EF186206-EE27-725C-A2D5-8C66DD0D0A0D}"/>
              </a:ext>
            </a:extLst>
          </p:cNvPr>
          <p:cNvPicPr>
            <a:picLocks noChangeAspect="1"/>
          </p:cNvPicPr>
          <p:nvPr/>
        </p:nvPicPr>
        <p:blipFill>
          <a:blip r:embed="rId4">
            <a:alphaModFix amt="79000"/>
          </a:blip>
          <a:srcRect/>
          <a:stretch>
            <a:fillRect/>
          </a:stretch>
        </p:blipFill>
        <p:spPr>
          <a:xfrm>
            <a:off x="173791" y="0"/>
            <a:ext cx="7287857" cy="2441432"/>
          </a:xfrm>
          <a:prstGeom prst="rect">
            <a:avLst/>
          </a:prstGeom>
        </p:spPr>
      </p:pic>
      <p:sp>
        <p:nvSpPr>
          <p:cNvPr id="8" name="Freeform 8">
            <a:extLst>
              <a:ext uri="{FF2B5EF4-FFF2-40B4-BE49-F238E27FC236}">
                <a16:creationId xmlns:a16="http://schemas.microsoft.com/office/drawing/2014/main" id="{CDE8F647-FD11-8342-1ADD-3E4C39A70933}"/>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a:extLst>
              <a:ext uri="{FF2B5EF4-FFF2-40B4-BE49-F238E27FC236}">
                <a16:creationId xmlns:a16="http://schemas.microsoft.com/office/drawing/2014/main" id="{C7C924E1-01AF-41FA-6531-2CF20CB29F12}"/>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D30F53F7-3E10-BBAB-9F61-99F693616A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a:extLst>
                <a:ext uri="{FF2B5EF4-FFF2-40B4-BE49-F238E27FC236}">
                  <a16:creationId xmlns:a16="http://schemas.microsoft.com/office/drawing/2014/main" id="{8C7DF018-23E0-99CF-4AA9-22ADBEF68D5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6AF7580B-B887-9517-840B-1232D54F55F6}"/>
              </a:ext>
            </a:extLst>
          </p:cNvPr>
          <p:cNvSpPr txBox="1"/>
          <p:nvPr/>
        </p:nvSpPr>
        <p:spPr>
          <a:xfrm>
            <a:off x="2587046" y="396674"/>
            <a:ext cx="10701327"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Driver Behavior Analysis</a:t>
            </a:r>
          </a:p>
        </p:txBody>
      </p:sp>
      <p:pic>
        <p:nvPicPr>
          <p:cNvPr id="6" name="Picture 5">
            <a:extLst>
              <a:ext uri="{FF2B5EF4-FFF2-40B4-BE49-F238E27FC236}">
                <a16:creationId xmlns:a16="http://schemas.microsoft.com/office/drawing/2014/main" id="{4F7630DD-A0E9-B786-1F3D-78849621673F}"/>
              </a:ext>
            </a:extLst>
          </p:cNvPr>
          <p:cNvPicPr>
            <a:picLocks noChangeAspect="1"/>
          </p:cNvPicPr>
          <p:nvPr/>
        </p:nvPicPr>
        <p:blipFill>
          <a:blip r:embed="rId7"/>
          <a:stretch>
            <a:fillRect/>
          </a:stretch>
        </p:blipFill>
        <p:spPr>
          <a:xfrm>
            <a:off x="1624240" y="2268773"/>
            <a:ext cx="16206560" cy="7743980"/>
          </a:xfrm>
          <a:prstGeom prst="rect">
            <a:avLst/>
          </a:prstGeom>
        </p:spPr>
      </p:pic>
    </p:spTree>
    <p:extLst>
      <p:ext uri="{BB962C8B-B14F-4D97-AF65-F5344CB8AC3E}">
        <p14:creationId xmlns:p14="http://schemas.microsoft.com/office/powerpoint/2010/main" val="1173158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2064AB48-7E99-E8F7-1925-8D00FE359F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74F8FF-B49F-563D-59DE-E37973EA8B3B}"/>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a:extLst>
              <a:ext uri="{FF2B5EF4-FFF2-40B4-BE49-F238E27FC236}">
                <a16:creationId xmlns:a16="http://schemas.microsoft.com/office/drawing/2014/main" id="{2E90FBFB-5C42-A283-6F77-7040B5825294}"/>
              </a:ext>
            </a:extLst>
          </p:cNvPr>
          <p:cNvPicPr>
            <a:picLocks noChangeAspect="1"/>
          </p:cNvPicPr>
          <p:nvPr/>
        </p:nvPicPr>
        <p:blipFill>
          <a:blip r:embed="rId4">
            <a:alphaModFix amt="79000"/>
          </a:blip>
          <a:srcRect/>
          <a:stretch>
            <a:fillRect/>
          </a:stretch>
        </p:blipFill>
        <p:spPr>
          <a:xfrm>
            <a:off x="173791" y="0"/>
            <a:ext cx="7287857" cy="2441432"/>
          </a:xfrm>
          <a:prstGeom prst="rect">
            <a:avLst/>
          </a:prstGeom>
        </p:spPr>
      </p:pic>
      <p:sp>
        <p:nvSpPr>
          <p:cNvPr id="8" name="Freeform 8">
            <a:extLst>
              <a:ext uri="{FF2B5EF4-FFF2-40B4-BE49-F238E27FC236}">
                <a16:creationId xmlns:a16="http://schemas.microsoft.com/office/drawing/2014/main" id="{26AF021A-2568-413C-C870-932A7DC4F819}"/>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a:extLst>
              <a:ext uri="{FF2B5EF4-FFF2-40B4-BE49-F238E27FC236}">
                <a16:creationId xmlns:a16="http://schemas.microsoft.com/office/drawing/2014/main" id="{3FEC034C-AE95-CAAD-DCAF-2C13AA5E23D1}"/>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4CEC49C8-8FE1-510A-3F2A-B914481722C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a:extLst>
                <a:ext uri="{FF2B5EF4-FFF2-40B4-BE49-F238E27FC236}">
                  <a16:creationId xmlns:a16="http://schemas.microsoft.com/office/drawing/2014/main" id="{D34A15F0-EB1A-2913-55FC-631AFD0E45B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1B522747-0D7E-E7BE-59BD-3F197C291298}"/>
              </a:ext>
            </a:extLst>
          </p:cNvPr>
          <p:cNvSpPr txBox="1"/>
          <p:nvPr/>
        </p:nvSpPr>
        <p:spPr>
          <a:xfrm>
            <a:off x="1676400" y="322630"/>
            <a:ext cx="10701327"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Maintenance Alerts</a:t>
            </a:r>
          </a:p>
        </p:txBody>
      </p:sp>
      <p:pic>
        <p:nvPicPr>
          <p:cNvPr id="5" name="Picture 4">
            <a:extLst>
              <a:ext uri="{FF2B5EF4-FFF2-40B4-BE49-F238E27FC236}">
                <a16:creationId xmlns:a16="http://schemas.microsoft.com/office/drawing/2014/main" id="{A923E900-87E4-9B7E-35A3-8E6D783832F2}"/>
              </a:ext>
            </a:extLst>
          </p:cNvPr>
          <p:cNvPicPr>
            <a:picLocks noChangeAspect="1"/>
          </p:cNvPicPr>
          <p:nvPr/>
        </p:nvPicPr>
        <p:blipFill>
          <a:blip r:embed="rId7"/>
          <a:stretch>
            <a:fillRect/>
          </a:stretch>
        </p:blipFill>
        <p:spPr>
          <a:xfrm>
            <a:off x="1772201" y="2125556"/>
            <a:ext cx="16272930" cy="7859425"/>
          </a:xfrm>
          <a:prstGeom prst="rect">
            <a:avLst/>
          </a:prstGeom>
        </p:spPr>
      </p:pic>
    </p:spTree>
    <p:extLst>
      <p:ext uri="{BB962C8B-B14F-4D97-AF65-F5344CB8AC3E}">
        <p14:creationId xmlns:p14="http://schemas.microsoft.com/office/powerpoint/2010/main" val="3613570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DF2DE2D4-25C3-94C9-0C72-09D5D86AE5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C587A0F-746D-D8FE-9931-9A9DD8467164}"/>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a:extLst>
              <a:ext uri="{FF2B5EF4-FFF2-40B4-BE49-F238E27FC236}">
                <a16:creationId xmlns:a16="http://schemas.microsoft.com/office/drawing/2014/main" id="{7636C4C9-FB58-B436-1B05-74D2553DBD7B}"/>
              </a:ext>
            </a:extLst>
          </p:cNvPr>
          <p:cNvPicPr>
            <a:picLocks noChangeAspect="1"/>
          </p:cNvPicPr>
          <p:nvPr/>
        </p:nvPicPr>
        <p:blipFill>
          <a:blip r:embed="rId4">
            <a:alphaModFix amt="79000"/>
          </a:blip>
          <a:srcRect/>
          <a:stretch>
            <a:fillRect/>
          </a:stretch>
        </p:blipFill>
        <p:spPr>
          <a:xfrm>
            <a:off x="173791" y="0"/>
            <a:ext cx="7287857" cy="2441432"/>
          </a:xfrm>
          <a:prstGeom prst="rect">
            <a:avLst/>
          </a:prstGeom>
        </p:spPr>
      </p:pic>
      <p:sp>
        <p:nvSpPr>
          <p:cNvPr id="8" name="Freeform 8">
            <a:extLst>
              <a:ext uri="{FF2B5EF4-FFF2-40B4-BE49-F238E27FC236}">
                <a16:creationId xmlns:a16="http://schemas.microsoft.com/office/drawing/2014/main" id="{3675F669-6413-2CBE-807E-7719FA94E09E}"/>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a:extLst>
              <a:ext uri="{FF2B5EF4-FFF2-40B4-BE49-F238E27FC236}">
                <a16:creationId xmlns:a16="http://schemas.microsoft.com/office/drawing/2014/main" id="{427D8D35-F7B6-3FDC-FD88-0B57F3565464}"/>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B83998D5-92FF-CA16-E18B-1BCD731131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a:extLst>
                <a:ext uri="{FF2B5EF4-FFF2-40B4-BE49-F238E27FC236}">
                  <a16:creationId xmlns:a16="http://schemas.microsoft.com/office/drawing/2014/main" id="{32FE48C6-AEC1-9350-FA39-3AB0EB3F59F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7F06F3B2-6F29-4AB9-939D-CFC088B6C38C}"/>
              </a:ext>
            </a:extLst>
          </p:cNvPr>
          <p:cNvSpPr txBox="1"/>
          <p:nvPr/>
        </p:nvSpPr>
        <p:spPr>
          <a:xfrm>
            <a:off x="1676400" y="322630"/>
            <a:ext cx="10701327"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Cost &amp; Consumption</a:t>
            </a:r>
          </a:p>
        </p:txBody>
      </p:sp>
      <p:pic>
        <p:nvPicPr>
          <p:cNvPr id="6" name="Picture 5">
            <a:extLst>
              <a:ext uri="{FF2B5EF4-FFF2-40B4-BE49-F238E27FC236}">
                <a16:creationId xmlns:a16="http://schemas.microsoft.com/office/drawing/2014/main" id="{D00C5934-06F8-6308-16F8-E354B7078921}"/>
              </a:ext>
            </a:extLst>
          </p:cNvPr>
          <p:cNvPicPr>
            <a:picLocks noChangeAspect="1"/>
          </p:cNvPicPr>
          <p:nvPr/>
        </p:nvPicPr>
        <p:blipFill>
          <a:blip r:embed="rId7"/>
          <a:stretch>
            <a:fillRect/>
          </a:stretch>
        </p:blipFill>
        <p:spPr>
          <a:xfrm>
            <a:off x="2234763" y="2143528"/>
            <a:ext cx="15369850" cy="7413788"/>
          </a:xfrm>
          <a:prstGeom prst="rect">
            <a:avLst/>
          </a:prstGeom>
        </p:spPr>
      </p:pic>
    </p:spTree>
    <p:extLst>
      <p:ext uri="{BB962C8B-B14F-4D97-AF65-F5344CB8AC3E}">
        <p14:creationId xmlns:p14="http://schemas.microsoft.com/office/powerpoint/2010/main" val="508273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94BFE7F6-83BD-BEFC-9AA1-DA111922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630BC2-8B0D-21EA-4C28-C7620AF93C2B}"/>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a:extLst>
              <a:ext uri="{FF2B5EF4-FFF2-40B4-BE49-F238E27FC236}">
                <a16:creationId xmlns:a16="http://schemas.microsoft.com/office/drawing/2014/main" id="{A687B3CE-977C-5395-3E71-556546C0246F}"/>
              </a:ext>
            </a:extLst>
          </p:cNvPr>
          <p:cNvPicPr>
            <a:picLocks noChangeAspect="1"/>
          </p:cNvPicPr>
          <p:nvPr/>
        </p:nvPicPr>
        <p:blipFill>
          <a:blip r:embed="rId4">
            <a:alphaModFix amt="79000"/>
          </a:blip>
          <a:srcRect/>
          <a:stretch>
            <a:fillRect/>
          </a:stretch>
        </p:blipFill>
        <p:spPr>
          <a:xfrm>
            <a:off x="173791" y="0"/>
            <a:ext cx="7287857" cy="2441432"/>
          </a:xfrm>
          <a:prstGeom prst="rect">
            <a:avLst/>
          </a:prstGeom>
        </p:spPr>
      </p:pic>
      <p:sp>
        <p:nvSpPr>
          <p:cNvPr id="8" name="Freeform 8">
            <a:extLst>
              <a:ext uri="{FF2B5EF4-FFF2-40B4-BE49-F238E27FC236}">
                <a16:creationId xmlns:a16="http://schemas.microsoft.com/office/drawing/2014/main" id="{5F7E32C5-A340-FFBA-9ABD-37BEBE2D5050}"/>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a:extLst>
              <a:ext uri="{FF2B5EF4-FFF2-40B4-BE49-F238E27FC236}">
                <a16:creationId xmlns:a16="http://schemas.microsoft.com/office/drawing/2014/main" id="{E1839FEA-E351-8799-80AB-1C7894C0F49B}"/>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3FD908B8-3E8B-CB2D-94F1-7F540882D08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a:extLst>
                <a:ext uri="{FF2B5EF4-FFF2-40B4-BE49-F238E27FC236}">
                  <a16:creationId xmlns:a16="http://schemas.microsoft.com/office/drawing/2014/main" id="{B19CC507-1046-B63A-AC5C-2107C59DADC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AAC1FAEA-8EE9-2DFB-6D87-AA9B585961D4}"/>
              </a:ext>
            </a:extLst>
          </p:cNvPr>
          <p:cNvSpPr txBox="1"/>
          <p:nvPr/>
        </p:nvSpPr>
        <p:spPr>
          <a:xfrm>
            <a:off x="2254191" y="322630"/>
            <a:ext cx="10701327"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Add Consumption Data</a:t>
            </a:r>
          </a:p>
        </p:txBody>
      </p:sp>
      <p:pic>
        <p:nvPicPr>
          <p:cNvPr id="5" name="Picture 4">
            <a:extLst>
              <a:ext uri="{FF2B5EF4-FFF2-40B4-BE49-F238E27FC236}">
                <a16:creationId xmlns:a16="http://schemas.microsoft.com/office/drawing/2014/main" id="{32989E7E-3EDB-0ABF-73DD-A3116C976DE0}"/>
              </a:ext>
            </a:extLst>
          </p:cNvPr>
          <p:cNvPicPr>
            <a:picLocks noChangeAspect="1"/>
          </p:cNvPicPr>
          <p:nvPr/>
        </p:nvPicPr>
        <p:blipFill>
          <a:blip r:embed="rId7"/>
          <a:stretch>
            <a:fillRect/>
          </a:stretch>
        </p:blipFill>
        <p:spPr>
          <a:xfrm>
            <a:off x="2310696" y="2262543"/>
            <a:ext cx="15217983" cy="7314193"/>
          </a:xfrm>
          <a:prstGeom prst="rect">
            <a:avLst/>
          </a:prstGeom>
        </p:spPr>
      </p:pic>
    </p:spTree>
    <p:extLst>
      <p:ext uri="{BB962C8B-B14F-4D97-AF65-F5344CB8AC3E}">
        <p14:creationId xmlns:p14="http://schemas.microsoft.com/office/powerpoint/2010/main" val="164401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A3B0FBEB-89FF-B878-0D01-DD74A22315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FAA447-B74C-7091-6A40-EF7D1BED894F}"/>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a:extLst>
              <a:ext uri="{FF2B5EF4-FFF2-40B4-BE49-F238E27FC236}">
                <a16:creationId xmlns:a16="http://schemas.microsoft.com/office/drawing/2014/main" id="{3E8061A7-9329-D97F-213F-E9EF3E643751}"/>
              </a:ext>
            </a:extLst>
          </p:cNvPr>
          <p:cNvPicPr>
            <a:picLocks noChangeAspect="1"/>
          </p:cNvPicPr>
          <p:nvPr/>
        </p:nvPicPr>
        <p:blipFill>
          <a:blip r:embed="rId4">
            <a:alphaModFix amt="79000"/>
          </a:blip>
          <a:srcRect/>
          <a:stretch>
            <a:fillRect/>
          </a:stretch>
        </p:blipFill>
        <p:spPr>
          <a:xfrm>
            <a:off x="173791" y="0"/>
            <a:ext cx="7287857" cy="2441432"/>
          </a:xfrm>
          <a:prstGeom prst="rect">
            <a:avLst/>
          </a:prstGeom>
        </p:spPr>
      </p:pic>
      <p:sp>
        <p:nvSpPr>
          <p:cNvPr id="8" name="Freeform 8">
            <a:extLst>
              <a:ext uri="{FF2B5EF4-FFF2-40B4-BE49-F238E27FC236}">
                <a16:creationId xmlns:a16="http://schemas.microsoft.com/office/drawing/2014/main" id="{9B19E17A-B67C-AD83-6A9E-882CB9142B59}"/>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a:extLst>
              <a:ext uri="{FF2B5EF4-FFF2-40B4-BE49-F238E27FC236}">
                <a16:creationId xmlns:a16="http://schemas.microsoft.com/office/drawing/2014/main" id="{FECE1ED5-9676-593D-5383-9D3FDE126D46}"/>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0D47FF57-B94F-F64C-3E1A-07BFC457CF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a:extLst>
                <a:ext uri="{FF2B5EF4-FFF2-40B4-BE49-F238E27FC236}">
                  <a16:creationId xmlns:a16="http://schemas.microsoft.com/office/drawing/2014/main" id="{AEAA781C-8A85-7D21-06D1-FF862F0BBE2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434DD088-C9CD-67E9-EF1A-EF0029923FC2}"/>
              </a:ext>
            </a:extLst>
          </p:cNvPr>
          <p:cNvSpPr txBox="1"/>
          <p:nvPr/>
        </p:nvSpPr>
        <p:spPr>
          <a:xfrm>
            <a:off x="1676400" y="322630"/>
            <a:ext cx="10701327"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Report Generation</a:t>
            </a:r>
          </a:p>
        </p:txBody>
      </p:sp>
      <p:pic>
        <p:nvPicPr>
          <p:cNvPr id="6" name="Picture 5">
            <a:extLst>
              <a:ext uri="{FF2B5EF4-FFF2-40B4-BE49-F238E27FC236}">
                <a16:creationId xmlns:a16="http://schemas.microsoft.com/office/drawing/2014/main" id="{2C695AB4-0F4D-DD86-E1B1-93B7E3F87CB0}"/>
              </a:ext>
            </a:extLst>
          </p:cNvPr>
          <p:cNvPicPr>
            <a:picLocks noChangeAspect="1"/>
          </p:cNvPicPr>
          <p:nvPr/>
        </p:nvPicPr>
        <p:blipFill>
          <a:blip r:embed="rId7"/>
          <a:stretch>
            <a:fillRect/>
          </a:stretch>
        </p:blipFill>
        <p:spPr>
          <a:xfrm>
            <a:off x="2155277" y="2410518"/>
            <a:ext cx="15541313" cy="7458858"/>
          </a:xfrm>
          <a:prstGeom prst="rect">
            <a:avLst/>
          </a:prstGeom>
        </p:spPr>
      </p:pic>
    </p:spTree>
    <p:extLst>
      <p:ext uri="{BB962C8B-B14F-4D97-AF65-F5344CB8AC3E}">
        <p14:creationId xmlns:p14="http://schemas.microsoft.com/office/powerpoint/2010/main" val="2066475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263C132A-70B9-809D-9F7E-AB8F802150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B9305E-D74C-D9BA-F021-FE2724997447}"/>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a:extLst>
              <a:ext uri="{FF2B5EF4-FFF2-40B4-BE49-F238E27FC236}">
                <a16:creationId xmlns:a16="http://schemas.microsoft.com/office/drawing/2014/main" id="{DCED02D9-6EF8-519F-0CAD-A32079C3EB19}"/>
              </a:ext>
            </a:extLst>
          </p:cNvPr>
          <p:cNvPicPr>
            <a:picLocks noChangeAspect="1"/>
          </p:cNvPicPr>
          <p:nvPr/>
        </p:nvPicPr>
        <p:blipFill>
          <a:blip r:embed="rId4">
            <a:alphaModFix amt="79000"/>
          </a:blip>
          <a:srcRect/>
          <a:stretch>
            <a:fillRect/>
          </a:stretch>
        </p:blipFill>
        <p:spPr>
          <a:xfrm>
            <a:off x="173791" y="0"/>
            <a:ext cx="7287857" cy="2441432"/>
          </a:xfrm>
          <a:prstGeom prst="rect">
            <a:avLst/>
          </a:prstGeom>
        </p:spPr>
      </p:pic>
      <p:sp>
        <p:nvSpPr>
          <p:cNvPr id="8" name="Freeform 8">
            <a:extLst>
              <a:ext uri="{FF2B5EF4-FFF2-40B4-BE49-F238E27FC236}">
                <a16:creationId xmlns:a16="http://schemas.microsoft.com/office/drawing/2014/main" id="{51D30552-2CD4-9831-0B32-A7830F3609FC}"/>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a:extLst>
              <a:ext uri="{FF2B5EF4-FFF2-40B4-BE49-F238E27FC236}">
                <a16:creationId xmlns:a16="http://schemas.microsoft.com/office/drawing/2014/main" id="{47B20F6D-4E1C-FCF1-460A-D8D3E54EC3E7}"/>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772DD16F-5008-37D7-DA39-02EB2617F00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a:extLst>
                <a:ext uri="{FF2B5EF4-FFF2-40B4-BE49-F238E27FC236}">
                  <a16:creationId xmlns:a16="http://schemas.microsoft.com/office/drawing/2014/main" id="{AE68F65A-A3D8-0B05-C502-0FA8CDA2A0E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59D1D89E-F590-D8CD-F7A9-B05AC650CE3E}"/>
              </a:ext>
            </a:extLst>
          </p:cNvPr>
          <p:cNvSpPr txBox="1"/>
          <p:nvPr/>
        </p:nvSpPr>
        <p:spPr>
          <a:xfrm>
            <a:off x="1676401" y="322630"/>
            <a:ext cx="6019800" cy="1407629"/>
          </a:xfrm>
          <a:prstGeom prst="rect">
            <a:avLst/>
          </a:prstGeom>
        </p:spPr>
        <p:txBody>
          <a:bodyPr wrap="square"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Settings </a:t>
            </a:r>
          </a:p>
        </p:txBody>
      </p:sp>
      <p:pic>
        <p:nvPicPr>
          <p:cNvPr id="5" name="Picture 4">
            <a:extLst>
              <a:ext uri="{FF2B5EF4-FFF2-40B4-BE49-F238E27FC236}">
                <a16:creationId xmlns:a16="http://schemas.microsoft.com/office/drawing/2014/main" id="{0029D053-2426-23FC-1F8A-10C3A22085AE}"/>
              </a:ext>
            </a:extLst>
          </p:cNvPr>
          <p:cNvPicPr>
            <a:picLocks noChangeAspect="1"/>
          </p:cNvPicPr>
          <p:nvPr/>
        </p:nvPicPr>
        <p:blipFill>
          <a:blip r:embed="rId7"/>
          <a:stretch>
            <a:fillRect/>
          </a:stretch>
        </p:blipFill>
        <p:spPr>
          <a:xfrm>
            <a:off x="1837070" y="2262543"/>
            <a:ext cx="16208060" cy="7752785"/>
          </a:xfrm>
          <a:prstGeom prst="rect">
            <a:avLst/>
          </a:prstGeom>
        </p:spPr>
      </p:pic>
    </p:spTree>
    <p:extLst>
      <p:ext uri="{BB962C8B-B14F-4D97-AF65-F5344CB8AC3E}">
        <p14:creationId xmlns:p14="http://schemas.microsoft.com/office/powerpoint/2010/main" val="3960824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561158" y="870545"/>
            <a:ext cx="1042965" cy="104296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7" name="Picture 7"/>
          <p:cNvPicPr>
            <a:picLocks noChangeAspect="1"/>
          </p:cNvPicPr>
          <p:nvPr/>
        </p:nvPicPr>
        <p:blipFill>
          <a:blip r:embed="rId6"/>
          <a:srcRect/>
          <a:stretch>
            <a:fillRect/>
          </a:stretch>
        </p:blipFill>
        <p:spPr>
          <a:xfrm>
            <a:off x="1355315" y="4303831"/>
            <a:ext cx="1098588" cy="1381871"/>
          </a:xfrm>
          <a:prstGeom prst="rect">
            <a:avLst/>
          </a:prstGeom>
        </p:spPr>
      </p:pic>
      <p:sp>
        <p:nvSpPr>
          <p:cNvPr id="8" name="AutoShape 8"/>
          <p:cNvSpPr/>
          <p:nvPr/>
        </p:nvSpPr>
        <p:spPr>
          <a:xfrm flipV="1">
            <a:off x="7955188" y="3958094"/>
            <a:ext cx="213430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sp>
      <p:pic>
        <p:nvPicPr>
          <p:cNvPr id="9" name="Picture 9"/>
          <p:cNvPicPr>
            <a:picLocks noChangeAspect="1"/>
          </p:cNvPicPr>
          <p:nvPr/>
        </p:nvPicPr>
        <p:blipFill>
          <a:blip r:embed="rId6"/>
          <a:srcRect/>
          <a:stretch>
            <a:fillRect/>
          </a:stretch>
        </p:blipFill>
        <p:spPr>
          <a:xfrm>
            <a:off x="15685338" y="5391660"/>
            <a:ext cx="1203221" cy="1513485"/>
          </a:xfrm>
          <a:prstGeom prst="rect">
            <a:avLst/>
          </a:prstGeom>
        </p:spPr>
      </p:pic>
      <p:sp>
        <p:nvSpPr>
          <p:cNvPr id="10" name="Freeform 10"/>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33716" y="4508938"/>
            <a:ext cx="5377406" cy="5059354"/>
          </a:xfrm>
          <a:custGeom>
            <a:avLst/>
            <a:gdLst/>
            <a:ahLst/>
            <a:cxnLst/>
            <a:rect l="l" t="t" r="r" b="b"/>
            <a:pathLst>
              <a:path w="5377406" h="5059354">
                <a:moveTo>
                  <a:pt x="0" y="0"/>
                </a:moveTo>
                <a:lnTo>
                  <a:pt x="5377405" y="0"/>
                </a:lnTo>
                <a:lnTo>
                  <a:pt x="5377405" y="5059354"/>
                </a:lnTo>
                <a:lnTo>
                  <a:pt x="0" y="5059354"/>
                </a:lnTo>
                <a:lnTo>
                  <a:pt x="0" y="0"/>
                </a:lnTo>
                <a:close/>
              </a:path>
            </a:pathLst>
          </a:custGeom>
          <a:blipFill>
            <a:blip r:embed="rId9">
              <a:alphaModFix amt="50000"/>
            </a:blip>
            <a:stretch>
              <a:fillRect r="-7450" b="-14205"/>
            </a:stretch>
          </a:blipFill>
        </p:spPr>
      </p:sp>
      <p:sp>
        <p:nvSpPr>
          <p:cNvPr id="12" name="Freeform 12"/>
          <p:cNvSpPr/>
          <p:nvPr/>
        </p:nvSpPr>
        <p:spPr>
          <a:xfrm>
            <a:off x="14446294" y="1634486"/>
            <a:ext cx="3812749" cy="4731468"/>
          </a:xfrm>
          <a:custGeom>
            <a:avLst/>
            <a:gdLst/>
            <a:ahLst/>
            <a:cxnLst/>
            <a:rect l="l" t="t" r="r" b="b"/>
            <a:pathLst>
              <a:path w="3812749" h="4731468">
                <a:moveTo>
                  <a:pt x="0" y="0"/>
                </a:moveTo>
                <a:lnTo>
                  <a:pt x="3812749" y="0"/>
                </a:lnTo>
                <a:lnTo>
                  <a:pt x="3812749" y="4731468"/>
                </a:lnTo>
                <a:lnTo>
                  <a:pt x="0" y="4731468"/>
                </a:lnTo>
                <a:lnTo>
                  <a:pt x="0" y="0"/>
                </a:lnTo>
                <a:close/>
              </a:path>
            </a:pathLst>
          </a:custGeom>
          <a:blipFill>
            <a:blip r:embed="rId10">
              <a:alphaModFix amt="68000"/>
            </a:blip>
            <a:stretch>
              <a:fillRect l="-15925" r="-8170"/>
            </a:stretch>
          </a:blipFill>
        </p:spPr>
      </p:sp>
      <p:sp>
        <p:nvSpPr>
          <p:cNvPr id="13" name="TextBox 13"/>
          <p:cNvSpPr txBox="1"/>
          <p:nvPr/>
        </p:nvSpPr>
        <p:spPr>
          <a:xfrm>
            <a:off x="8673217" y="1212632"/>
            <a:ext cx="2893364"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Infosys Internship5.0</a:t>
            </a:r>
          </a:p>
        </p:txBody>
      </p:sp>
      <p:sp>
        <p:nvSpPr>
          <p:cNvPr id="14" name="TextBox 14"/>
          <p:cNvSpPr txBox="1"/>
          <p:nvPr/>
        </p:nvSpPr>
        <p:spPr>
          <a:xfrm>
            <a:off x="4470356" y="2100618"/>
            <a:ext cx="9347289"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INTRODUCTION</a:t>
            </a:r>
          </a:p>
        </p:txBody>
      </p:sp>
      <p:sp>
        <p:nvSpPr>
          <p:cNvPr id="16" name="TextBox 17">
            <a:extLst>
              <a:ext uri="{FF2B5EF4-FFF2-40B4-BE49-F238E27FC236}">
                <a16:creationId xmlns:a16="http://schemas.microsoft.com/office/drawing/2014/main" id="{14DE305E-7D50-0899-F564-1E2E657B5942}"/>
              </a:ext>
            </a:extLst>
          </p:cNvPr>
          <p:cNvSpPr txBox="1"/>
          <p:nvPr/>
        </p:nvSpPr>
        <p:spPr>
          <a:xfrm>
            <a:off x="5791200" y="4367949"/>
            <a:ext cx="7548863" cy="4964051"/>
          </a:xfrm>
          <a:prstGeom prst="rect">
            <a:avLst/>
          </a:prstGeom>
        </p:spPr>
        <p:txBody>
          <a:bodyPr lIns="0" tIns="0" rIns="0" bIns="0" rtlCol="0" anchor="t">
            <a:spAutoFit/>
          </a:bodyPr>
          <a:lstStyle/>
          <a:p>
            <a:pPr algn="l">
              <a:lnSpc>
                <a:spcPts val="3065"/>
              </a:lnSpc>
              <a:spcBef>
                <a:spcPct val="0"/>
              </a:spcBef>
            </a:pPr>
            <a:r>
              <a:rPr lang="en-US" sz="2189" dirty="0">
                <a:solidFill>
                  <a:srgbClr val="000000"/>
                </a:solidFill>
                <a:latin typeface="Poppins"/>
                <a:ea typeface="Poppins"/>
                <a:cs typeface="Poppins"/>
                <a:sym typeface="Poppins"/>
              </a:rPr>
              <a:t>The EV Fleet Management solution significantly enhances operational efficiency by providing real-time monitoring of vehicle performance, battery health, and charging status. It helps fleet managers reduce operational costs through optimized routes and proactive vehicle maintenance, ensuring minimal downtime. With features like driver behavior analysis and maintenance alerts, it ensures improved safety and energy efficiency. Additionally, the system generates detailed, customizable reports, offering valuable insights into energy consumption and cost analysis, enabling data-driven decision-making for better fleet management.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561158" y="870545"/>
            <a:ext cx="1042965" cy="104296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453805" y="8819474"/>
            <a:ext cx="438826" cy="438826"/>
          </a:xfrm>
          <a:custGeom>
            <a:avLst/>
            <a:gdLst/>
            <a:ahLst/>
            <a:cxnLst/>
            <a:rect l="l" t="t" r="r" b="b"/>
            <a:pathLst>
              <a:path w="438826" h="438826">
                <a:moveTo>
                  <a:pt x="0" y="0"/>
                </a:moveTo>
                <a:lnTo>
                  <a:pt x="438825" y="0"/>
                </a:lnTo>
                <a:lnTo>
                  <a:pt x="438825"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0" y="4482343"/>
            <a:ext cx="3538482" cy="5775458"/>
          </a:xfrm>
          <a:custGeom>
            <a:avLst/>
            <a:gdLst/>
            <a:ahLst/>
            <a:cxnLst/>
            <a:rect l="l" t="t" r="r" b="b"/>
            <a:pathLst>
              <a:path w="3538482" h="5775458">
                <a:moveTo>
                  <a:pt x="0" y="0"/>
                </a:moveTo>
                <a:lnTo>
                  <a:pt x="3538482" y="0"/>
                </a:lnTo>
                <a:lnTo>
                  <a:pt x="3538482" y="5775457"/>
                </a:lnTo>
                <a:lnTo>
                  <a:pt x="0" y="5775457"/>
                </a:lnTo>
                <a:lnTo>
                  <a:pt x="0" y="0"/>
                </a:lnTo>
                <a:close/>
              </a:path>
            </a:pathLst>
          </a:custGeom>
          <a:blipFill>
            <a:blip r:embed="rId8">
              <a:alphaModFix amt="83000"/>
            </a:blip>
            <a:stretch>
              <a:fillRect l="-11675"/>
            </a:stretch>
          </a:blipFill>
        </p:spPr>
      </p:sp>
      <p:sp>
        <p:nvSpPr>
          <p:cNvPr id="9" name="Freeform 9"/>
          <p:cNvSpPr/>
          <p:nvPr/>
        </p:nvSpPr>
        <p:spPr>
          <a:xfrm>
            <a:off x="14969418" y="-92074"/>
            <a:ext cx="3318582" cy="5775458"/>
          </a:xfrm>
          <a:custGeom>
            <a:avLst/>
            <a:gdLst/>
            <a:ahLst/>
            <a:cxnLst/>
            <a:rect l="l" t="t" r="r" b="b"/>
            <a:pathLst>
              <a:path w="3318582" h="5775458">
                <a:moveTo>
                  <a:pt x="0" y="0"/>
                </a:moveTo>
                <a:lnTo>
                  <a:pt x="3318582" y="0"/>
                </a:lnTo>
                <a:lnTo>
                  <a:pt x="3318582" y="5775458"/>
                </a:lnTo>
                <a:lnTo>
                  <a:pt x="0" y="5775458"/>
                </a:lnTo>
                <a:lnTo>
                  <a:pt x="0" y="0"/>
                </a:lnTo>
                <a:close/>
              </a:path>
            </a:pathLst>
          </a:custGeom>
          <a:blipFill>
            <a:blip r:embed="rId9"/>
            <a:stretch>
              <a:fillRect r="-19075"/>
            </a:stretch>
          </a:blipFill>
        </p:spPr>
      </p:sp>
      <p:sp>
        <p:nvSpPr>
          <p:cNvPr id="10" name="TextBox 10"/>
          <p:cNvSpPr txBox="1"/>
          <p:nvPr/>
        </p:nvSpPr>
        <p:spPr>
          <a:xfrm>
            <a:off x="4059449" y="2102314"/>
            <a:ext cx="9666363" cy="1437004"/>
          </a:xfrm>
          <a:prstGeom prst="rect">
            <a:avLst/>
          </a:prstGeom>
        </p:spPr>
        <p:txBody>
          <a:bodyPr lIns="0" tIns="0" rIns="0" bIns="0" rtlCol="0" anchor="t">
            <a:spAutoFit/>
          </a:bodyPr>
          <a:lstStyle/>
          <a:p>
            <a:pPr algn="ctr">
              <a:lnSpc>
                <a:spcPts val="11747"/>
              </a:lnSpc>
              <a:spcBef>
                <a:spcPct val="0"/>
              </a:spcBef>
            </a:pPr>
            <a:r>
              <a:rPr lang="en-US" sz="8391">
                <a:solidFill>
                  <a:srgbClr val="3428BA"/>
                </a:solidFill>
                <a:latin typeface="Anton"/>
                <a:ea typeface="Anton"/>
                <a:cs typeface="Anton"/>
                <a:sym typeface="Anton"/>
              </a:rPr>
              <a:t>FUTURE TRENDS</a:t>
            </a:r>
          </a:p>
        </p:txBody>
      </p:sp>
      <p:sp>
        <p:nvSpPr>
          <p:cNvPr id="11" name="TextBox 11"/>
          <p:cNvSpPr txBox="1"/>
          <p:nvPr/>
        </p:nvSpPr>
        <p:spPr>
          <a:xfrm>
            <a:off x="8673217" y="1212632"/>
            <a:ext cx="2910952"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Infosys Internship 5.0</a:t>
            </a:r>
          </a:p>
        </p:txBody>
      </p:sp>
      <p:sp>
        <p:nvSpPr>
          <p:cNvPr id="12" name="TextBox 12"/>
          <p:cNvSpPr txBox="1"/>
          <p:nvPr/>
        </p:nvSpPr>
        <p:spPr>
          <a:xfrm>
            <a:off x="3767082" y="3930021"/>
            <a:ext cx="10973736" cy="3440051"/>
          </a:xfrm>
          <a:prstGeom prst="rect">
            <a:avLst/>
          </a:prstGeom>
        </p:spPr>
        <p:txBody>
          <a:bodyPr lIns="0" tIns="0" rIns="0" bIns="0" rtlCol="0" anchor="t">
            <a:spAutoFit/>
          </a:bodyPr>
          <a:lstStyle/>
          <a:p>
            <a:pPr algn="ctr">
              <a:lnSpc>
                <a:spcPts val="3065"/>
              </a:lnSpc>
              <a:spcBef>
                <a:spcPct val="0"/>
              </a:spcBef>
            </a:pPr>
            <a:r>
              <a:rPr lang="en-US" sz="2189">
                <a:solidFill>
                  <a:srgbClr val="000000"/>
                </a:solidFill>
                <a:latin typeface="Poppins"/>
                <a:ea typeface="Poppins"/>
                <a:cs typeface="Poppins"/>
                <a:sym typeface="Poppins"/>
              </a:rPr>
              <a:t>The future of EV fleet management lies in integrating Internet of Things (IoT) technology to collect detailed data directly from EV sensors, enabling more accurate monitoring and diagnostics. Artificial Intelligence (AI) will play a critical role in enhancing predictive analytics through advanced machine learning models, further optimizing fleet performance. Blockchain technology is expected to ensure secure and transparent transactions within the fleet ecosystem. Additionally, the expansion of the EV ecosystem will focus on seamless integration with advanced charging networks, driving efficiency and sustainability.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979570" y="5269548"/>
            <a:ext cx="22247141" cy="3988752"/>
            <a:chOff x="0" y="0"/>
            <a:chExt cx="5302669" cy="950730"/>
          </a:xfrm>
        </p:grpSpPr>
        <p:sp>
          <p:nvSpPr>
            <p:cNvPr id="4" name="Freeform 4"/>
            <p:cNvSpPr/>
            <p:nvPr/>
          </p:nvSpPr>
          <p:spPr>
            <a:xfrm>
              <a:off x="0" y="0"/>
              <a:ext cx="5302669" cy="950730"/>
            </a:xfrm>
            <a:custGeom>
              <a:avLst/>
              <a:gdLst/>
              <a:ahLst/>
              <a:cxnLst/>
              <a:rect l="l" t="t" r="r" b="b"/>
              <a:pathLst>
                <a:path w="5302669" h="950730">
                  <a:moveTo>
                    <a:pt x="0" y="0"/>
                  </a:moveTo>
                  <a:lnTo>
                    <a:pt x="5302669" y="0"/>
                  </a:lnTo>
                  <a:lnTo>
                    <a:pt x="5302669" y="950730"/>
                  </a:lnTo>
                  <a:lnTo>
                    <a:pt x="0" y="950730"/>
                  </a:lnTo>
                  <a:close/>
                </a:path>
              </a:pathLst>
            </a:custGeom>
            <a:gradFill rotWithShape="1">
              <a:gsLst>
                <a:gs pos="0">
                  <a:srgbClr val="3428BA">
                    <a:alpha val="100000"/>
                  </a:srgbClr>
                </a:gs>
                <a:gs pos="100000">
                  <a:srgbClr val="5FA2DB">
                    <a:alpha val="100000"/>
                  </a:srgbClr>
                </a:gs>
              </a:gsLst>
              <a:lin ang="0"/>
            </a:gradFill>
          </p:spPr>
        </p:sp>
        <p:sp>
          <p:nvSpPr>
            <p:cNvPr id="5" name="TextBox 5"/>
            <p:cNvSpPr txBox="1"/>
            <p:nvPr/>
          </p:nvSpPr>
          <p:spPr>
            <a:xfrm>
              <a:off x="0" y="-38100"/>
              <a:ext cx="5302669" cy="98883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33017" y="2427284"/>
            <a:ext cx="5077990" cy="50779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138572" y="1605667"/>
            <a:ext cx="2147544" cy="214754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79217" y="1605667"/>
            <a:ext cx="1042965" cy="104296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7073247" y="1884691"/>
            <a:ext cx="481391" cy="484918"/>
          </a:xfrm>
          <a:custGeom>
            <a:avLst/>
            <a:gdLst/>
            <a:ahLst/>
            <a:cxnLst/>
            <a:rect l="l" t="t" r="r" b="b"/>
            <a:pathLst>
              <a:path w="481391" h="484918">
                <a:moveTo>
                  <a:pt x="0" y="0"/>
                </a:moveTo>
                <a:lnTo>
                  <a:pt x="481391" y="0"/>
                </a:lnTo>
                <a:lnTo>
                  <a:pt x="481391"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6679217" y="2834119"/>
            <a:ext cx="8592580" cy="2435429"/>
          </a:xfrm>
          <a:prstGeom prst="rect">
            <a:avLst/>
          </a:prstGeom>
        </p:spPr>
        <p:txBody>
          <a:bodyPr lIns="0" tIns="0" rIns="0" bIns="0" rtlCol="0" anchor="t">
            <a:spAutoFit/>
          </a:bodyPr>
          <a:lstStyle/>
          <a:p>
            <a:pPr algn="l">
              <a:lnSpc>
                <a:spcPts val="19929"/>
              </a:lnSpc>
              <a:spcBef>
                <a:spcPct val="0"/>
              </a:spcBef>
            </a:pPr>
            <a:r>
              <a:rPr lang="en-US" sz="14235">
                <a:solidFill>
                  <a:srgbClr val="3428BA"/>
                </a:solidFill>
                <a:latin typeface="Anton"/>
                <a:ea typeface="Anton"/>
                <a:cs typeface="Anton"/>
                <a:sym typeface="Anton"/>
              </a:rPr>
              <a:t>THANK YOU!</a:t>
            </a:r>
          </a:p>
        </p:txBody>
      </p:sp>
      <p:sp>
        <p:nvSpPr>
          <p:cNvPr id="17" name="TextBox 17"/>
          <p:cNvSpPr txBox="1"/>
          <p:nvPr/>
        </p:nvSpPr>
        <p:spPr>
          <a:xfrm>
            <a:off x="7791276" y="1947755"/>
            <a:ext cx="3184231"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Infosys Internship 5.0</a:t>
            </a:r>
          </a:p>
        </p:txBody>
      </p:sp>
      <p:sp>
        <p:nvSpPr>
          <p:cNvPr id="18" name="TextBox 18"/>
          <p:cNvSpPr txBox="1"/>
          <p:nvPr/>
        </p:nvSpPr>
        <p:spPr>
          <a:xfrm>
            <a:off x="6875473" y="5655138"/>
            <a:ext cx="3057524" cy="458136"/>
          </a:xfrm>
          <a:prstGeom prst="rect">
            <a:avLst/>
          </a:prstGeom>
        </p:spPr>
        <p:txBody>
          <a:bodyPr lIns="0" tIns="0" rIns="0" bIns="0" rtlCol="0" anchor="t">
            <a:spAutoFit/>
          </a:bodyPr>
          <a:lstStyle/>
          <a:p>
            <a:pPr algn="l">
              <a:lnSpc>
                <a:spcPts val="3623"/>
              </a:lnSpc>
              <a:spcBef>
                <a:spcPct val="0"/>
              </a:spcBef>
            </a:pPr>
            <a:r>
              <a:rPr lang="en-US" sz="2588" b="1">
                <a:solidFill>
                  <a:srgbClr val="FFFFFF"/>
                </a:solidFill>
                <a:latin typeface="Poppins Bold"/>
                <a:ea typeface="Poppins Bold"/>
                <a:cs typeface="Poppins Bold"/>
                <a:sym typeface="Poppins Bold"/>
              </a:rPr>
              <a:t>Presented By</a:t>
            </a:r>
          </a:p>
        </p:txBody>
      </p:sp>
      <p:sp>
        <p:nvSpPr>
          <p:cNvPr id="19" name="TextBox 19"/>
          <p:cNvSpPr txBox="1"/>
          <p:nvPr/>
        </p:nvSpPr>
        <p:spPr>
          <a:xfrm>
            <a:off x="7554638" y="6784542"/>
            <a:ext cx="4283442" cy="425116"/>
          </a:xfrm>
          <a:prstGeom prst="rect">
            <a:avLst/>
          </a:prstGeom>
        </p:spPr>
        <p:txBody>
          <a:bodyPr lIns="0" tIns="0" rIns="0" bIns="0" rtlCol="0" anchor="t">
            <a:spAutoFit/>
          </a:bodyPr>
          <a:lstStyle/>
          <a:p>
            <a:pPr algn="l">
              <a:lnSpc>
                <a:spcPts val="3343"/>
              </a:lnSpc>
              <a:spcBef>
                <a:spcPct val="0"/>
              </a:spcBef>
            </a:pPr>
            <a:r>
              <a:rPr lang="en-US" sz="2388">
                <a:solidFill>
                  <a:srgbClr val="FFFFFF"/>
                </a:solidFill>
                <a:latin typeface="Poppins"/>
                <a:ea typeface="Poppins"/>
                <a:cs typeface="Poppins"/>
                <a:sym typeface="Poppins"/>
              </a:rPr>
              <a:t>Sanampudi Siva Parvathi</a:t>
            </a:r>
          </a:p>
        </p:txBody>
      </p:sp>
      <p:sp>
        <p:nvSpPr>
          <p:cNvPr id="20" name="TextBox 20"/>
          <p:cNvSpPr txBox="1"/>
          <p:nvPr/>
        </p:nvSpPr>
        <p:spPr>
          <a:xfrm>
            <a:off x="7554638" y="6235601"/>
            <a:ext cx="4283442" cy="425116"/>
          </a:xfrm>
          <a:prstGeom prst="rect">
            <a:avLst/>
          </a:prstGeom>
        </p:spPr>
        <p:txBody>
          <a:bodyPr lIns="0" tIns="0" rIns="0" bIns="0" rtlCol="0" anchor="t">
            <a:spAutoFit/>
          </a:bodyPr>
          <a:lstStyle/>
          <a:p>
            <a:pPr algn="l">
              <a:lnSpc>
                <a:spcPts val="3343"/>
              </a:lnSpc>
              <a:spcBef>
                <a:spcPct val="0"/>
              </a:spcBef>
            </a:pPr>
            <a:r>
              <a:rPr lang="en-US" sz="2388">
                <a:solidFill>
                  <a:srgbClr val="FFFFFF"/>
                </a:solidFill>
                <a:latin typeface="Poppins"/>
                <a:ea typeface="Poppins"/>
                <a:cs typeface="Poppins"/>
                <a:sym typeface="Poppins"/>
              </a:rPr>
              <a:t>Sagar Kumar</a:t>
            </a:r>
          </a:p>
        </p:txBody>
      </p:sp>
      <p:sp>
        <p:nvSpPr>
          <p:cNvPr id="21" name="TextBox 21"/>
          <p:cNvSpPr txBox="1"/>
          <p:nvPr/>
        </p:nvSpPr>
        <p:spPr>
          <a:xfrm>
            <a:off x="7558555" y="7332734"/>
            <a:ext cx="4283442" cy="425116"/>
          </a:xfrm>
          <a:prstGeom prst="rect">
            <a:avLst/>
          </a:prstGeom>
        </p:spPr>
        <p:txBody>
          <a:bodyPr lIns="0" tIns="0" rIns="0" bIns="0" rtlCol="0" anchor="t">
            <a:spAutoFit/>
          </a:bodyPr>
          <a:lstStyle/>
          <a:p>
            <a:pPr algn="l">
              <a:lnSpc>
                <a:spcPts val="3343"/>
              </a:lnSpc>
              <a:spcBef>
                <a:spcPct val="0"/>
              </a:spcBef>
            </a:pPr>
            <a:r>
              <a:rPr lang="en-US" sz="2388">
                <a:solidFill>
                  <a:srgbClr val="FFFFFF"/>
                </a:solidFill>
                <a:latin typeface="Poppins"/>
                <a:ea typeface="Poppins"/>
                <a:cs typeface="Poppins"/>
                <a:sym typeface="Poppins"/>
              </a:rPr>
              <a:t>Rohini Aturi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5076825"/>
            <a:ext cx="8959273" cy="1962678"/>
            <a:chOff x="0" y="0"/>
            <a:chExt cx="2135468" cy="467810"/>
          </a:xfrm>
        </p:grpSpPr>
        <p:sp>
          <p:nvSpPr>
            <p:cNvPr id="4" name="Freeform 4"/>
            <p:cNvSpPr/>
            <p:nvPr/>
          </p:nvSpPr>
          <p:spPr>
            <a:xfrm>
              <a:off x="0" y="0"/>
              <a:ext cx="2135468" cy="467810"/>
            </a:xfrm>
            <a:custGeom>
              <a:avLst/>
              <a:gdLst/>
              <a:ahLst/>
              <a:cxnLst/>
              <a:rect l="l" t="t" r="r" b="b"/>
              <a:pathLst>
                <a:path w="2135468" h="467810">
                  <a:moveTo>
                    <a:pt x="0" y="0"/>
                  </a:moveTo>
                  <a:lnTo>
                    <a:pt x="2135468" y="0"/>
                  </a:lnTo>
                  <a:lnTo>
                    <a:pt x="2135468" y="467810"/>
                  </a:lnTo>
                  <a:lnTo>
                    <a:pt x="0" y="467810"/>
                  </a:lnTo>
                  <a:close/>
                </a:path>
              </a:pathLst>
            </a:custGeom>
            <a:gradFill rotWithShape="1">
              <a:gsLst>
                <a:gs pos="0">
                  <a:srgbClr val="3428BA">
                    <a:alpha val="100000"/>
                  </a:srgbClr>
                </a:gs>
                <a:gs pos="100000">
                  <a:srgbClr val="5FA2DB">
                    <a:alpha val="100000"/>
                  </a:srgbClr>
                </a:gs>
              </a:gsLst>
              <a:lin ang="0"/>
            </a:gradFill>
          </p:spPr>
        </p:sp>
        <p:sp>
          <p:nvSpPr>
            <p:cNvPr id="5" name="TextBox 5"/>
            <p:cNvSpPr txBox="1"/>
            <p:nvPr/>
          </p:nvSpPr>
          <p:spPr>
            <a:xfrm>
              <a:off x="0" y="-38100"/>
              <a:ext cx="2135468" cy="50591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741896" y="3582499"/>
            <a:ext cx="2410337" cy="1714861"/>
          </a:xfrm>
          <a:prstGeom prst="rect">
            <a:avLst/>
          </a:prstGeom>
        </p:spPr>
        <p:txBody>
          <a:bodyPr lIns="0" tIns="0" rIns="0" bIns="0" rtlCol="0" anchor="t">
            <a:spAutoFit/>
          </a:bodyPr>
          <a:lstStyle/>
          <a:p>
            <a:pPr algn="l">
              <a:lnSpc>
                <a:spcPts val="12880"/>
              </a:lnSpc>
            </a:pPr>
            <a:r>
              <a:rPr lang="en-US" sz="12752">
                <a:solidFill>
                  <a:srgbClr val="3428BA"/>
                </a:solidFill>
                <a:latin typeface="Anton"/>
                <a:ea typeface="Anton"/>
                <a:cs typeface="Anton"/>
                <a:sym typeface="Anton"/>
              </a:rPr>
              <a:t>KEY </a:t>
            </a:r>
          </a:p>
        </p:txBody>
      </p:sp>
      <p:sp>
        <p:nvSpPr>
          <p:cNvPr id="7" name="AutoShape 7"/>
          <p:cNvSpPr/>
          <p:nvPr/>
        </p:nvSpPr>
        <p:spPr>
          <a:xfrm flipV="1">
            <a:off x="3017931" y="7703019"/>
            <a:ext cx="2134301" cy="0"/>
          </a:xfrm>
          <a:prstGeom prst="line">
            <a:avLst/>
          </a:prstGeom>
          <a:ln w="142875" cap="flat">
            <a:gradFill>
              <a:gsLst>
                <a:gs pos="0">
                  <a:srgbClr val="795AC6">
                    <a:alpha val="4500"/>
                  </a:srgbClr>
                </a:gs>
                <a:gs pos="100000">
                  <a:srgbClr val="5540FF">
                    <a:alpha val="100000"/>
                  </a:srgbClr>
                </a:gs>
              </a:gsLst>
              <a:lin ang="0"/>
            </a:gradFill>
            <a:prstDash val="solid"/>
            <a:headEnd type="none" w="sm" len="sm"/>
            <a:tailEnd type="none" w="sm" len="sm"/>
          </a:ln>
        </p:spPr>
      </p:sp>
      <p:sp>
        <p:nvSpPr>
          <p:cNvPr id="8" name="TextBox 8"/>
          <p:cNvSpPr txBox="1"/>
          <p:nvPr/>
        </p:nvSpPr>
        <p:spPr>
          <a:xfrm>
            <a:off x="2741896" y="5372100"/>
            <a:ext cx="6524717" cy="1714861"/>
          </a:xfrm>
          <a:prstGeom prst="rect">
            <a:avLst/>
          </a:prstGeom>
        </p:spPr>
        <p:txBody>
          <a:bodyPr lIns="0" tIns="0" rIns="0" bIns="0" rtlCol="0" anchor="t">
            <a:spAutoFit/>
          </a:bodyPr>
          <a:lstStyle/>
          <a:p>
            <a:pPr algn="l">
              <a:lnSpc>
                <a:spcPts val="12880"/>
              </a:lnSpc>
            </a:pPr>
            <a:r>
              <a:rPr lang="en-US" sz="12752">
                <a:solidFill>
                  <a:srgbClr val="FFFFFF"/>
                </a:solidFill>
                <a:latin typeface="Anton"/>
                <a:ea typeface="Anton"/>
                <a:cs typeface="Anton"/>
                <a:sym typeface="Anton"/>
              </a:rPr>
              <a:t>CONCEPTS</a:t>
            </a:r>
          </a:p>
        </p:txBody>
      </p:sp>
      <p:grpSp>
        <p:nvGrpSpPr>
          <p:cNvPr id="9" name="Group 9"/>
          <p:cNvGrpSpPr/>
          <p:nvPr/>
        </p:nvGrpSpPr>
        <p:grpSpPr>
          <a:xfrm>
            <a:off x="2741896" y="1592660"/>
            <a:ext cx="1042965" cy="104296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135925" y="1871684"/>
            <a:ext cx="481391" cy="484918"/>
          </a:xfrm>
          <a:custGeom>
            <a:avLst/>
            <a:gdLst/>
            <a:ahLst/>
            <a:cxnLst/>
            <a:rect l="l" t="t" r="r" b="b"/>
            <a:pathLst>
              <a:path w="481391" h="484918">
                <a:moveTo>
                  <a:pt x="0" y="0"/>
                </a:moveTo>
                <a:lnTo>
                  <a:pt x="481392" y="0"/>
                </a:lnTo>
                <a:lnTo>
                  <a:pt x="481392"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3853955" y="1934748"/>
            <a:ext cx="293905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Infosys Internship 5.0</a:t>
            </a:r>
          </a:p>
        </p:txBody>
      </p:sp>
      <p:grpSp>
        <p:nvGrpSpPr>
          <p:cNvPr id="14" name="Group 14"/>
          <p:cNvGrpSpPr/>
          <p:nvPr/>
        </p:nvGrpSpPr>
        <p:grpSpPr>
          <a:xfrm>
            <a:off x="15020109" y="2605709"/>
            <a:ext cx="5077990" cy="507799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8" name="Picture 18"/>
          <p:cNvPicPr>
            <a:picLocks noChangeAspect="1"/>
          </p:cNvPicPr>
          <p:nvPr/>
        </p:nvPicPr>
        <p:blipFill>
          <a:blip r:embed="rId6"/>
          <a:srcRect/>
          <a:stretch>
            <a:fillRect/>
          </a:stretch>
        </p:blipFill>
        <p:spPr>
          <a:xfrm flipH="1">
            <a:off x="14221701" y="392517"/>
            <a:ext cx="3958208" cy="1899940"/>
          </a:xfrm>
          <a:prstGeom prst="rect">
            <a:avLst/>
          </a:prstGeom>
        </p:spPr>
      </p:pic>
      <p:pic>
        <p:nvPicPr>
          <p:cNvPr id="19" name="Picture 19"/>
          <p:cNvPicPr>
            <a:picLocks noChangeAspect="1"/>
          </p:cNvPicPr>
          <p:nvPr/>
        </p:nvPicPr>
        <p:blipFill>
          <a:blip r:embed="rId6"/>
          <a:srcRect/>
          <a:stretch>
            <a:fillRect/>
          </a:stretch>
        </p:blipFill>
        <p:spPr>
          <a:xfrm flipH="1">
            <a:off x="15938961" y="8731663"/>
            <a:ext cx="3240285" cy="1555337"/>
          </a:xfrm>
          <a:prstGeom prst="rect">
            <a:avLst/>
          </a:prstGeom>
        </p:spPr>
      </p:pic>
      <p:sp>
        <p:nvSpPr>
          <p:cNvPr id="20" name="Freeform 20"/>
          <p:cNvSpPr/>
          <p:nvPr/>
        </p:nvSpPr>
        <p:spPr>
          <a:xfrm>
            <a:off x="2824553" y="9038887"/>
            <a:ext cx="438826" cy="438826"/>
          </a:xfrm>
          <a:custGeom>
            <a:avLst/>
            <a:gdLst/>
            <a:ahLst/>
            <a:cxnLst/>
            <a:rect l="l" t="t" r="r" b="b"/>
            <a:pathLst>
              <a:path w="438826" h="438826">
                <a:moveTo>
                  <a:pt x="0" y="0"/>
                </a:moveTo>
                <a:lnTo>
                  <a:pt x="438825" y="0"/>
                </a:lnTo>
                <a:lnTo>
                  <a:pt x="438825"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TextBox 15">
            <a:extLst>
              <a:ext uri="{FF2B5EF4-FFF2-40B4-BE49-F238E27FC236}">
                <a16:creationId xmlns:a16="http://schemas.microsoft.com/office/drawing/2014/main" id="{C9E87CF9-4B58-D6C5-76CF-0143F0036144}"/>
              </a:ext>
            </a:extLst>
          </p:cNvPr>
          <p:cNvSpPr txBox="1"/>
          <p:nvPr/>
        </p:nvSpPr>
        <p:spPr>
          <a:xfrm>
            <a:off x="9265367" y="3281529"/>
            <a:ext cx="6935438" cy="5198603"/>
          </a:xfrm>
          <a:prstGeom prst="rect">
            <a:avLst/>
          </a:prstGeom>
        </p:spPr>
        <p:txBody>
          <a:bodyPr lIns="0" tIns="0" rIns="0" bIns="0" rtlCol="0" anchor="t">
            <a:spAutoFit/>
          </a:bodyPr>
          <a:lstStyle/>
          <a:p>
            <a:pPr algn="l">
              <a:lnSpc>
                <a:spcPts val="3065"/>
              </a:lnSpc>
            </a:pPr>
            <a:r>
              <a:rPr lang="en-US" sz="2189" dirty="0">
                <a:solidFill>
                  <a:srgbClr val="000000"/>
                </a:solidFill>
                <a:latin typeface="Poppins"/>
                <a:ea typeface="Poppins"/>
                <a:cs typeface="Poppins"/>
                <a:sym typeface="Poppins"/>
              </a:rPr>
              <a:t>Build a comprehensive application for electric vehicle (EV) fleet management to help fleet managers efficiently monitor and manage their EVs.</a:t>
            </a:r>
          </a:p>
          <a:p>
            <a:pPr algn="l">
              <a:lnSpc>
                <a:spcPts val="3065"/>
              </a:lnSpc>
            </a:pPr>
            <a:endParaRPr lang="en-US" sz="2189" dirty="0">
              <a:solidFill>
                <a:srgbClr val="000000"/>
              </a:solidFill>
              <a:latin typeface="Poppins"/>
              <a:ea typeface="Poppins"/>
              <a:cs typeface="Poppins"/>
              <a:sym typeface="Poppins"/>
            </a:endParaRPr>
          </a:p>
          <a:p>
            <a:pPr algn="l">
              <a:lnSpc>
                <a:spcPts val="3485"/>
              </a:lnSpc>
            </a:pPr>
            <a:r>
              <a:rPr lang="en-US" sz="2489" b="1" dirty="0">
                <a:solidFill>
                  <a:srgbClr val="280EAD"/>
                </a:solidFill>
                <a:latin typeface="Poppins Bold"/>
                <a:ea typeface="Poppins Bold"/>
                <a:cs typeface="Poppins Bold"/>
                <a:sym typeface="Poppins Bold"/>
              </a:rPr>
              <a:t>Objectives:</a:t>
            </a:r>
          </a:p>
          <a:p>
            <a:pPr marL="472806" lvl="1" indent="-236403" algn="l">
              <a:lnSpc>
                <a:spcPts val="3065"/>
              </a:lnSpc>
              <a:buFont typeface="Arial"/>
              <a:buChar char="•"/>
            </a:pPr>
            <a:r>
              <a:rPr lang="en-US" sz="2189" dirty="0">
                <a:solidFill>
                  <a:srgbClr val="000000"/>
                </a:solidFill>
                <a:latin typeface="Poppins"/>
                <a:ea typeface="Poppins"/>
                <a:cs typeface="Poppins"/>
                <a:sym typeface="Poppins"/>
              </a:rPr>
              <a:t>Track real-time vehicle performance, battery health, and charging status.</a:t>
            </a:r>
          </a:p>
          <a:p>
            <a:pPr marL="472806" lvl="1" indent="-236403" algn="l">
              <a:lnSpc>
                <a:spcPts val="3065"/>
              </a:lnSpc>
              <a:buFont typeface="Arial"/>
              <a:buChar char="•"/>
            </a:pPr>
            <a:r>
              <a:rPr lang="en-US" sz="2189" dirty="0">
                <a:solidFill>
                  <a:srgbClr val="000000"/>
                </a:solidFill>
                <a:latin typeface="Poppins"/>
                <a:ea typeface="Poppins"/>
                <a:cs typeface="Poppins"/>
                <a:sym typeface="Poppins"/>
              </a:rPr>
              <a:t>Optimize fleet operations with route suggestions and cost analysis.</a:t>
            </a:r>
          </a:p>
          <a:p>
            <a:pPr marL="472806" lvl="1" indent="-236403" algn="l">
              <a:lnSpc>
                <a:spcPts val="3065"/>
              </a:lnSpc>
              <a:buFont typeface="Arial"/>
              <a:buChar char="•"/>
            </a:pPr>
            <a:r>
              <a:rPr lang="en-US" sz="2189" dirty="0">
                <a:solidFill>
                  <a:srgbClr val="000000"/>
                </a:solidFill>
                <a:latin typeface="Poppins"/>
                <a:ea typeface="Poppins"/>
                <a:cs typeface="Poppins"/>
                <a:sym typeface="Poppins"/>
              </a:rPr>
              <a:t>Provide actionable insights through driver behavior analysis and maintenance alerts.</a:t>
            </a:r>
          </a:p>
          <a:p>
            <a:pPr algn="ctr">
              <a:lnSpc>
                <a:spcPts val="3065"/>
              </a:lnSpc>
              <a:spcBef>
                <a:spcPct val="0"/>
              </a:spcBef>
            </a:pPr>
            <a:endParaRPr lang="en-US" sz="2189" dirty="0">
              <a:solidFill>
                <a:srgbClr val="000000"/>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927949" y="1332605"/>
            <a:ext cx="16013672" cy="1298716"/>
            <a:chOff x="0" y="0"/>
            <a:chExt cx="2659829" cy="309553"/>
          </a:xfrm>
        </p:grpSpPr>
        <p:sp>
          <p:nvSpPr>
            <p:cNvPr id="4" name="Freeform 4"/>
            <p:cNvSpPr/>
            <p:nvPr/>
          </p:nvSpPr>
          <p:spPr>
            <a:xfrm>
              <a:off x="0" y="0"/>
              <a:ext cx="2659829" cy="309553"/>
            </a:xfrm>
            <a:custGeom>
              <a:avLst/>
              <a:gdLst/>
              <a:ahLst/>
              <a:cxnLst/>
              <a:rect l="l" t="t" r="r" b="b"/>
              <a:pathLst>
                <a:path w="2659829" h="309553">
                  <a:moveTo>
                    <a:pt x="0" y="0"/>
                  </a:moveTo>
                  <a:lnTo>
                    <a:pt x="2659829" y="0"/>
                  </a:lnTo>
                  <a:lnTo>
                    <a:pt x="2659829" y="309553"/>
                  </a:lnTo>
                  <a:lnTo>
                    <a:pt x="0" y="309553"/>
                  </a:lnTo>
                  <a:close/>
                </a:path>
              </a:pathLst>
            </a:custGeom>
            <a:gradFill rotWithShape="1">
              <a:gsLst>
                <a:gs pos="0">
                  <a:srgbClr val="3428BA">
                    <a:alpha val="100000"/>
                  </a:srgbClr>
                </a:gs>
                <a:gs pos="100000">
                  <a:srgbClr val="5FA2DB">
                    <a:alpha val="100000"/>
                  </a:srgbClr>
                </a:gs>
              </a:gsLst>
              <a:lin ang="0"/>
            </a:gradFill>
          </p:spPr>
        </p:sp>
        <p:sp>
          <p:nvSpPr>
            <p:cNvPr id="5" name="TextBox 5"/>
            <p:cNvSpPr txBox="1"/>
            <p:nvPr/>
          </p:nvSpPr>
          <p:spPr>
            <a:xfrm>
              <a:off x="0" y="-38100"/>
              <a:ext cx="2659829" cy="34765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47162" y="328084"/>
            <a:ext cx="1042965" cy="104296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927949" y="607107"/>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6">
              <a:alphaModFix amt="32999"/>
              <a:extLst>
                <a:ext uri="{96DAC541-7B7A-43D3-8B79-37D633B846F1}">
                  <asvg:svgBlip xmlns:asvg="http://schemas.microsoft.com/office/drawing/2016/SVG/main" r:embed="rId7"/>
                </a:ext>
              </a:extLst>
            </a:blip>
            <a:stretch>
              <a:fillRect/>
            </a:stretch>
          </a:blipFill>
        </p:spPr>
      </p:sp>
      <p:sp>
        <p:nvSpPr>
          <p:cNvPr id="11" name="Freeform 11"/>
          <p:cNvSpPr/>
          <p:nvPr/>
        </p:nvSpPr>
        <p:spPr>
          <a:xfrm>
            <a:off x="346981" y="6599420"/>
            <a:ext cx="5200772" cy="3441966"/>
          </a:xfrm>
          <a:custGeom>
            <a:avLst/>
            <a:gdLst/>
            <a:ahLst/>
            <a:cxnLst/>
            <a:rect l="l" t="t" r="r" b="b"/>
            <a:pathLst>
              <a:path w="5200772" h="3441966">
                <a:moveTo>
                  <a:pt x="0" y="0"/>
                </a:moveTo>
                <a:lnTo>
                  <a:pt x="5200773" y="0"/>
                </a:lnTo>
                <a:lnTo>
                  <a:pt x="5200773" y="3441966"/>
                </a:lnTo>
                <a:lnTo>
                  <a:pt x="0" y="34419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3142033" y="646899"/>
            <a:ext cx="2974320"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Infosys Internship 5.0</a:t>
            </a:r>
          </a:p>
        </p:txBody>
      </p:sp>
      <p:sp>
        <p:nvSpPr>
          <p:cNvPr id="13" name="TextBox 13"/>
          <p:cNvSpPr txBox="1"/>
          <p:nvPr/>
        </p:nvSpPr>
        <p:spPr>
          <a:xfrm>
            <a:off x="7128793" y="107116"/>
            <a:ext cx="6700964" cy="1263932"/>
          </a:xfrm>
          <a:prstGeom prst="rect">
            <a:avLst/>
          </a:prstGeom>
        </p:spPr>
        <p:txBody>
          <a:bodyPr lIns="0" tIns="0" rIns="0" bIns="0" rtlCol="0" anchor="t">
            <a:spAutoFit/>
          </a:bodyPr>
          <a:lstStyle/>
          <a:p>
            <a:pPr algn="l">
              <a:lnSpc>
                <a:spcPts val="9894"/>
              </a:lnSpc>
            </a:pPr>
            <a:r>
              <a:rPr lang="en-US" sz="8913">
                <a:solidFill>
                  <a:srgbClr val="3428BA"/>
                </a:solidFill>
                <a:latin typeface="Anton"/>
                <a:ea typeface="Anton"/>
                <a:cs typeface="Anton"/>
                <a:sym typeface="Anton"/>
              </a:rPr>
              <a:t>WEEK-WISE</a:t>
            </a:r>
          </a:p>
        </p:txBody>
      </p:sp>
      <p:sp>
        <p:nvSpPr>
          <p:cNvPr id="14" name="TextBox 14"/>
          <p:cNvSpPr txBox="1"/>
          <p:nvPr/>
        </p:nvSpPr>
        <p:spPr>
          <a:xfrm>
            <a:off x="2159403" y="1500224"/>
            <a:ext cx="15550764" cy="1269578"/>
          </a:xfrm>
          <a:prstGeom prst="rect">
            <a:avLst/>
          </a:prstGeom>
        </p:spPr>
        <p:txBody>
          <a:bodyPr wrap="square" lIns="0" tIns="0" rIns="0" bIns="0" rtlCol="0" anchor="t">
            <a:spAutoFit/>
          </a:bodyPr>
          <a:lstStyle/>
          <a:p>
            <a:pPr algn="l">
              <a:lnSpc>
                <a:spcPts val="9894"/>
              </a:lnSpc>
            </a:pPr>
            <a:r>
              <a:rPr lang="en-US" sz="8913" dirty="0">
                <a:solidFill>
                  <a:srgbClr val="FFFFFF"/>
                </a:solidFill>
                <a:latin typeface="Anton"/>
                <a:ea typeface="Anton"/>
                <a:cs typeface="Anton"/>
                <a:sym typeface="Anton"/>
              </a:rPr>
              <a:t>MILESTONE IMPLEMENTATION PLAN</a:t>
            </a:r>
          </a:p>
        </p:txBody>
      </p:sp>
      <p:sp>
        <p:nvSpPr>
          <p:cNvPr id="15" name="TextBox 15"/>
          <p:cNvSpPr txBox="1"/>
          <p:nvPr/>
        </p:nvSpPr>
        <p:spPr>
          <a:xfrm>
            <a:off x="7128793" y="3141371"/>
            <a:ext cx="10812828" cy="6797934"/>
          </a:xfrm>
          <a:prstGeom prst="rect">
            <a:avLst/>
          </a:prstGeom>
        </p:spPr>
        <p:txBody>
          <a:bodyPr lIns="0" tIns="0" rIns="0" bIns="0" rtlCol="0" anchor="t">
            <a:spAutoFit/>
          </a:bodyPr>
          <a:lstStyle/>
          <a:p>
            <a:pPr algn="l">
              <a:lnSpc>
                <a:spcPts val="4115"/>
              </a:lnSpc>
            </a:pPr>
            <a:r>
              <a:rPr lang="en-US" sz="2939" b="1" dirty="0">
                <a:solidFill>
                  <a:srgbClr val="280EAD"/>
                </a:solidFill>
                <a:latin typeface="Poppins Bold"/>
                <a:ea typeface="Poppins Bold"/>
                <a:cs typeface="Poppins Bold"/>
                <a:sym typeface="Poppins Bold"/>
              </a:rPr>
              <a:t>Project Timeline</a:t>
            </a:r>
          </a:p>
          <a:p>
            <a:pPr algn="l">
              <a:lnSpc>
                <a:spcPts val="3555"/>
              </a:lnSpc>
            </a:pPr>
            <a:r>
              <a:rPr lang="en-US" sz="2539" dirty="0">
                <a:solidFill>
                  <a:srgbClr val="000000"/>
                </a:solidFill>
                <a:latin typeface="Poppins"/>
                <a:ea typeface="Poppins"/>
                <a:cs typeface="Poppins"/>
                <a:sym typeface="Poppins"/>
              </a:rPr>
              <a:t>Weeks 1-3:</a:t>
            </a:r>
          </a:p>
          <a:p>
            <a:pPr marL="548344" lvl="1" indent="-274172" algn="l">
              <a:lnSpc>
                <a:spcPts val="3555"/>
              </a:lnSpc>
              <a:buFont typeface="Arial"/>
              <a:buChar char="•"/>
            </a:pPr>
            <a:r>
              <a:rPr lang="en-US" sz="2539" dirty="0">
                <a:solidFill>
                  <a:srgbClr val="000000"/>
                </a:solidFill>
                <a:latin typeface="Poppins"/>
                <a:ea typeface="Poppins"/>
                <a:cs typeface="Poppins"/>
                <a:sym typeface="Poppins"/>
              </a:rPr>
              <a:t>Features: User authentication, role-based access, EV registration.</a:t>
            </a:r>
          </a:p>
          <a:p>
            <a:pPr marL="548344" lvl="1" indent="-274172" algn="l">
              <a:lnSpc>
                <a:spcPts val="3555"/>
              </a:lnSpc>
              <a:buFont typeface="Arial"/>
              <a:buChar char="•"/>
            </a:pPr>
            <a:r>
              <a:rPr lang="en-US" sz="2539" dirty="0">
                <a:solidFill>
                  <a:srgbClr val="000000"/>
                </a:solidFill>
                <a:latin typeface="Poppins"/>
                <a:ea typeface="Poppins"/>
                <a:cs typeface="Poppins"/>
                <a:sym typeface="Poppins"/>
              </a:rPr>
              <a:t>Output: Registration and monitoring interface.</a:t>
            </a:r>
          </a:p>
          <a:p>
            <a:pPr algn="l">
              <a:lnSpc>
                <a:spcPts val="3555"/>
              </a:lnSpc>
            </a:pPr>
            <a:r>
              <a:rPr lang="en-US" sz="2539" dirty="0">
                <a:solidFill>
                  <a:srgbClr val="000000"/>
                </a:solidFill>
                <a:latin typeface="Poppins"/>
                <a:ea typeface="Poppins"/>
                <a:cs typeface="Poppins"/>
                <a:sym typeface="Poppins"/>
              </a:rPr>
              <a:t>Weeks 4-5:</a:t>
            </a:r>
          </a:p>
          <a:p>
            <a:pPr marL="548344" lvl="1" indent="-274172" algn="l">
              <a:lnSpc>
                <a:spcPts val="3555"/>
              </a:lnSpc>
              <a:buFont typeface="Arial"/>
              <a:buChar char="•"/>
            </a:pPr>
            <a:r>
              <a:rPr lang="en-US" sz="2539" dirty="0">
                <a:solidFill>
                  <a:srgbClr val="000000"/>
                </a:solidFill>
                <a:latin typeface="Poppins"/>
                <a:ea typeface="Poppins"/>
                <a:cs typeface="Poppins"/>
                <a:sym typeface="Poppins"/>
              </a:rPr>
              <a:t>Features: Route optimization, battery health alerts.</a:t>
            </a:r>
          </a:p>
          <a:p>
            <a:pPr marL="548344" lvl="1" indent="-274172" algn="l">
              <a:lnSpc>
                <a:spcPts val="3555"/>
              </a:lnSpc>
              <a:buFont typeface="Arial"/>
              <a:buChar char="•"/>
            </a:pPr>
            <a:r>
              <a:rPr lang="en-US" sz="2539" dirty="0">
                <a:solidFill>
                  <a:srgbClr val="000000"/>
                </a:solidFill>
                <a:latin typeface="Poppins"/>
                <a:ea typeface="Poppins"/>
                <a:cs typeface="Poppins"/>
                <a:sym typeface="Poppins"/>
              </a:rPr>
              <a:t>Output: Route and battery monitoring features.</a:t>
            </a:r>
          </a:p>
          <a:p>
            <a:pPr algn="l">
              <a:lnSpc>
                <a:spcPts val="3555"/>
              </a:lnSpc>
            </a:pPr>
            <a:r>
              <a:rPr lang="en-US" sz="2539" dirty="0">
                <a:solidFill>
                  <a:srgbClr val="000000"/>
                </a:solidFill>
                <a:latin typeface="Poppins"/>
                <a:ea typeface="Poppins"/>
                <a:cs typeface="Poppins"/>
                <a:sym typeface="Poppins"/>
              </a:rPr>
              <a:t>Weeks 6-7:</a:t>
            </a:r>
          </a:p>
          <a:p>
            <a:pPr marL="548344" lvl="1" indent="-274172" algn="l">
              <a:lnSpc>
                <a:spcPts val="3555"/>
              </a:lnSpc>
              <a:buFont typeface="Arial"/>
              <a:buChar char="•"/>
            </a:pPr>
            <a:r>
              <a:rPr lang="en-US" sz="2539" dirty="0">
                <a:solidFill>
                  <a:srgbClr val="000000"/>
                </a:solidFill>
                <a:latin typeface="Poppins"/>
                <a:ea typeface="Poppins"/>
                <a:cs typeface="Poppins"/>
                <a:sym typeface="Poppins"/>
              </a:rPr>
              <a:t>Features: Cost analysis and driver behavior insights.</a:t>
            </a:r>
          </a:p>
          <a:p>
            <a:pPr marL="548344" lvl="1" indent="-274172" algn="l">
              <a:lnSpc>
                <a:spcPts val="3555"/>
              </a:lnSpc>
              <a:buFont typeface="Arial"/>
              <a:buChar char="•"/>
            </a:pPr>
            <a:r>
              <a:rPr lang="en-US" sz="2539" dirty="0">
                <a:solidFill>
                  <a:srgbClr val="000000"/>
                </a:solidFill>
                <a:latin typeface="Poppins"/>
                <a:ea typeface="Poppins"/>
                <a:cs typeface="Poppins"/>
                <a:sym typeface="Poppins"/>
              </a:rPr>
              <a:t>Output: Cost analysis interface.</a:t>
            </a:r>
          </a:p>
          <a:p>
            <a:pPr algn="l">
              <a:lnSpc>
                <a:spcPts val="3555"/>
              </a:lnSpc>
            </a:pPr>
            <a:r>
              <a:rPr lang="en-US" sz="2539" dirty="0">
                <a:solidFill>
                  <a:srgbClr val="000000"/>
                </a:solidFill>
                <a:latin typeface="Poppins"/>
                <a:ea typeface="Poppins"/>
                <a:cs typeface="Poppins"/>
                <a:sym typeface="Poppins"/>
              </a:rPr>
              <a:t>Weeks 8-10:</a:t>
            </a:r>
          </a:p>
          <a:p>
            <a:pPr marL="548344" lvl="1" indent="-274172" algn="l">
              <a:lnSpc>
                <a:spcPts val="3555"/>
              </a:lnSpc>
              <a:buFont typeface="Arial"/>
              <a:buChar char="•"/>
            </a:pPr>
            <a:r>
              <a:rPr lang="en-US" sz="2539" dirty="0">
                <a:solidFill>
                  <a:srgbClr val="000000"/>
                </a:solidFill>
                <a:latin typeface="Poppins"/>
                <a:ea typeface="Poppins"/>
                <a:cs typeface="Poppins"/>
                <a:sym typeface="Poppins"/>
              </a:rPr>
              <a:t>Features: ML model integration and report generation.</a:t>
            </a:r>
          </a:p>
          <a:p>
            <a:pPr marL="548344" lvl="1" indent="-274172" algn="l">
              <a:lnSpc>
                <a:spcPts val="3555"/>
              </a:lnSpc>
              <a:buFont typeface="Arial"/>
              <a:buChar char="•"/>
            </a:pPr>
            <a:r>
              <a:rPr lang="en-US" sz="2539" dirty="0">
                <a:solidFill>
                  <a:srgbClr val="000000"/>
                </a:solidFill>
                <a:latin typeface="Poppins"/>
                <a:ea typeface="Poppins"/>
                <a:cs typeface="Poppins"/>
                <a:sym typeface="Poppins"/>
              </a:rPr>
              <a:t>Output: Deployment and report samples.</a:t>
            </a:r>
          </a:p>
          <a:p>
            <a:pPr algn="l">
              <a:lnSpc>
                <a:spcPts val="3555"/>
              </a:lnSpc>
              <a:spcBef>
                <a:spcPct val="0"/>
              </a:spcBef>
            </a:pPr>
            <a:endParaRPr lang="en-US" sz="2539" dirty="0">
              <a:solidFill>
                <a:srgbClr val="000000"/>
              </a:solidFill>
              <a:latin typeface="Poppins"/>
              <a:ea typeface="Poppins"/>
              <a:cs typeface="Poppins"/>
              <a:sym typeface="Poppins"/>
            </a:endParaRPr>
          </a:p>
        </p:txBody>
      </p:sp>
      <p:pic>
        <p:nvPicPr>
          <p:cNvPr id="16" name="Picture 16"/>
          <p:cNvPicPr>
            <a:picLocks noChangeAspect="1"/>
          </p:cNvPicPr>
          <p:nvPr/>
        </p:nvPicPr>
        <p:blipFill>
          <a:blip r:embed="rId10"/>
          <a:srcRect/>
          <a:stretch>
            <a:fillRect/>
          </a:stretch>
        </p:blipFill>
        <p:spPr>
          <a:xfrm flipH="1">
            <a:off x="-532660" y="2752519"/>
            <a:ext cx="2701305" cy="1296626"/>
          </a:xfrm>
          <a:prstGeom prst="rect">
            <a:avLst/>
          </a:prstGeom>
        </p:spPr>
      </p:pic>
      <p:pic>
        <p:nvPicPr>
          <p:cNvPr id="17" name="Picture 17"/>
          <p:cNvPicPr>
            <a:picLocks noChangeAspect="1"/>
          </p:cNvPicPr>
          <p:nvPr/>
        </p:nvPicPr>
        <p:blipFill>
          <a:blip r:embed="rId10"/>
          <a:srcRect/>
          <a:stretch>
            <a:fillRect/>
          </a:stretch>
        </p:blipFill>
        <p:spPr>
          <a:xfrm flipH="1">
            <a:off x="5103913" y="7834432"/>
            <a:ext cx="2024881" cy="971943"/>
          </a:xfrm>
          <a:prstGeom prst="rect">
            <a:avLst/>
          </a:prstGeom>
        </p:spPr>
      </p:pic>
      <p:sp>
        <p:nvSpPr>
          <p:cNvPr id="18" name="Freeform 18"/>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07592" y="3661805"/>
            <a:ext cx="22247141" cy="1298716"/>
            <a:chOff x="0" y="0"/>
            <a:chExt cx="5302669" cy="309553"/>
          </a:xfrm>
        </p:grpSpPr>
        <p:sp>
          <p:nvSpPr>
            <p:cNvPr id="3" name="Freeform 3"/>
            <p:cNvSpPr/>
            <p:nvPr/>
          </p:nvSpPr>
          <p:spPr>
            <a:xfrm>
              <a:off x="0" y="0"/>
              <a:ext cx="5302669" cy="309553"/>
            </a:xfrm>
            <a:custGeom>
              <a:avLst/>
              <a:gdLst/>
              <a:ahLst/>
              <a:cxnLst/>
              <a:rect l="l" t="t" r="r" b="b"/>
              <a:pathLst>
                <a:path w="5302669" h="309553">
                  <a:moveTo>
                    <a:pt x="0" y="0"/>
                  </a:moveTo>
                  <a:lnTo>
                    <a:pt x="5302669" y="0"/>
                  </a:lnTo>
                  <a:lnTo>
                    <a:pt x="5302669" y="309553"/>
                  </a:lnTo>
                  <a:lnTo>
                    <a:pt x="0" y="309553"/>
                  </a:lnTo>
                  <a:close/>
                </a:path>
              </a:pathLst>
            </a:custGeom>
            <a:gradFill rotWithShape="1">
              <a:gsLst>
                <a:gs pos="0">
                  <a:srgbClr val="3428BA">
                    <a:alpha val="100000"/>
                  </a:srgbClr>
                </a:gs>
                <a:gs pos="100000">
                  <a:srgbClr val="5FA2DB">
                    <a:alpha val="100000"/>
                  </a:srgbClr>
                </a:gs>
              </a:gsLst>
              <a:lin ang="0"/>
            </a:gradFill>
          </p:spPr>
        </p:sp>
        <p:sp>
          <p:nvSpPr>
            <p:cNvPr id="4" name="TextBox 4"/>
            <p:cNvSpPr txBox="1"/>
            <p:nvPr/>
          </p:nvSpPr>
          <p:spPr>
            <a:xfrm>
              <a:off x="0" y="-38100"/>
              <a:ext cx="5302669" cy="34765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a:off x="1213069" y="1938953"/>
            <a:ext cx="4712027" cy="6119516"/>
          </a:xfrm>
          <a:prstGeom prst="rect">
            <a:avLst/>
          </a:prstGeom>
        </p:spPr>
      </p:pic>
      <p:grpSp>
        <p:nvGrpSpPr>
          <p:cNvPr id="7" name="Group 7"/>
          <p:cNvGrpSpPr/>
          <p:nvPr/>
        </p:nvGrpSpPr>
        <p:grpSpPr>
          <a:xfrm>
            <a:off x="10113753" y="870545"/>
            <a:ext cx="1042965" cy="10429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0507783"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7515869" y="9487343"/>
            <a:ext cx="438826" cy="438826"/>
          </a:xfrm>
          <a:custGeom>
            <a:avLst/>
            <a:gdLst/>
            <a:ahLst/>
            <a:cxnLst/>
            <a:rect l="l" t="t" r="r" b="b"/>
            <a:pathLst>
              <a:path w="438826" h="438826">
                <a:moveTo>
                  <a:pt x="0" y="0"/>
                </a:moveTo>
                <a:lnTo>
                  <a:pt x="438826" y="0"/>
                </a:lnTo>
                <a:lnTo>
                  <a:pt x="438826" y="438825"/>
                </a:lnTo>
                <a:lnTo>
                  <a:pt x="0" y="4388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1225812" y="1212632"/>
            <a:ext cx="2990467"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Infosys Internship 5.0</a:t>
            </a:r>
          </a:p>
        </p:txBody>
      </p:sp>
      <p:sp>
        <p:nvSpPr>
          <p:cNvPr id="13" name="TextBox 13"/>
          <p:cNvSpPr txBox="1"/>
          <p:nvPr/>
        </p:nvSpPr>
        <p:spPr>
          <a:xfrm>
            <a:off x="10054361" y="2448814"/>
            <a:ext cx="6700964" cy="1263932"/>
          </a:xfrm>
          <a:prstGeom prst="rect">
            <a:avLst/>
          </a:prstGeom>
        </p:spPr>
        <p:txBody>
          <a:bodyPr lIns="0" tIns="0" rIns="0" bIns="0" rtlCol="0" anchor="t">
            <a:spAutoFit/>
          </a:bodyPr>
          <a:lstStyle/>
          <a:p>
            <a:pPr algn="l">
              <a:lnSpc>
                <a:spcPts val="9894"/>
              </a:lnSpc>
            </a:pPr>
            <a:r>
              <a:rPr lang="en-US" sz="8913" dirty="0">
                <a:solidFill>
                  <a:srgbClr val="3428BA"/>
                </a:solidFill>
                <a:latin typeface="Anton"/>
                <a:ea typeface="Anton"/>
                <a:cs typeface="Anton"/>
                <a:sym typeface="Anton"/>
              </a:rPr>
              <a:t>PROGRAMMING </a:t>
            </a:r>
          </a:p>
        </p:txBody>
      </p:sp>
      <p:sp>
        <p:nvSpPr>
          <p:cNvPr id="14" name="TextBox 14"/>
          <p:cNvSpPr txBox="1"/>
          <p:nvPr/>
        </p:nvSpPr>
        <p:spPr>
          <a:xfrm>
            <a:off x="10086934" y="3747530"/>
            <a:ext cx="6700964" cy="1263932"/>
          </a:xfrm>
          <a:prstGeom prst="rect">
            <a:avLst/>
          </a:prstGeom>
        </p:spPr>
        <p:txBody>
          <a:bodyPr lIns="0" tIns="0" rIns="0" bIns="0" rtlCol="0" anchor="t">
            <a:spAutoFit/>
          </a:bodyPr>
          <a:lstStyle/>
          <a:p>
            <a:pPr algn="l">
              <a:lnSpc>
                <a:spcPts val="9894"/>
              </a:lnSpc>
            </a:pPr>
            <a:r>
              <a:rPr lang="en-US" sz="8913">
                <a:solidFill>
                  <a:srgbClr val="FFFFFF"/>
                </a:solidFill>
                <a:latin typeface="Anton"/>
                <a:ea typeface="Anton"/>
                <a:cs typeface="Anton"/>
                <a:sym typeface="Anton"/>
              </a:rPr>
              <a:t>LANGUAGES</a:t>
            </a:r>
          </a:p>
        </p:txBody>
      </p:sp>
      <p:sp>
        <p:nvSpPr>
          <p:cNvPr id="15" name="TextBox 15"/>
          <p:cNvSpPr txBox="1"/>
          <p:nvPr/>
        </p:nvSpPr>
        <p:spPr>
          <a:xfrm>
            <a:off x="10129156" y="5076825"/>
            <a:ext cx="8158844" cy="5147050"/>
          </a:xfrm>
          <a:prstGeom prst="rect">
            <a:avLst/>
          </a:prstGeom>
        </p:spPr>
        <p:txBody>
          <a:bodyPr lIns="0" tIns="0" rIns="0" bIns="0" rtlCol="0" anchor="t">
            <a:spAutoFit/>
          </a:bodyPr>
          <a:lstStyle/>
          <a:p>
            <a:pPr algn="l">
              <a:lnSpc>
                <a:spcPts val="3055"/>
              </a:lnSpc>
            </a:pPr>
            <a:r>
              <a:rPr lang="en-US" sz="2182" b="1" dirty="0">
                <a:solidFill>
                  <a:srgbClr val="3428BA"/>
                </a:solidFill>
                <a:latin typeface="Poppins Bold"/>
                <a:ea typeface="Poppins Bold"/>
                <a:cs typeface="Poppins Bold"/>
                <a:sym typeface="Poppins Bold"/>
              </a:rPr>
              <a:t>Backend:</a:t>
            </a:r>
          </a:p>
          <a:p>
            <a:pPr algn="l">
              <a:lnSpc>
                <a:spcPts val="3055"/>
              </a:lnSpc>
            </a:pPr>
            <a:r>
              <a:rPr lang="en-US" sz="2182" dirty="0">
                <a:solidFill>
                  <a:srgbClr val="000000"/>
                </a:solidFill>
                <a:latin typeface="Poppins"/>
                <a:ea typeface="Poppins"/>
                <a:cs typeface="Poppins"/>
                <a:sym typeface="Poppins"/>
              </a:rPr>
              <a:t>Developed using the </a:t>
            </a:r>
            <a:r>
              <a:rPr lang="en-US" sz="2182" dirty="0">
                <a:solidFill>
                  <a:srgbClr val="3428BA"/>
                </a:solidFill>
                <a:latin typeface="Poppins"/>
                <a:ea typeface="Poppins"/>
                <a:cs typeface="Poppins"/>
                <a:sym typeface="Poppins"/>
              </a:rPr>
              <a:t>Flask web framework</a:t>
            </a:r>
            <a:r>
              <a:rPr lang="en-US" sz="2182" dirty="0">
                <a:solidFill>
                  <a:srgbClr val="000000"/>
                </a:solidFill>
                <a:latin typeface="Poppins"/>
                <a:ea typeface="Poppins"/>
                <a:cs typeface="Poppins"/>
                <a:sym typeface="Poppins"/>
              </a:rPr>
              <a:t> with </a:t>
            </a:r>
            <a:r>
              <a:rPr lang="en-US" sz="2182" dirty="0">
                <a:solidFill>
                  <a:srgbClr val="3428BA"/>
                </a:solidFill>
                <a:latin typeface="Poppins"/>
                <a:ea typeface="Poppins"/>
                <a:cs typeface="Poppins"/>
                <a:sym typeface="Poppins"/>
              </a:rPr>
              <a:t>SQL</a:t>
            </a:r>
            <a:r>
              <a:rPr lang="en-US" sz="2182" dirty="0">
                <a:solidFill>
                  <a:srgbClr val="FFFFFF"/>
                </a:solidFill>
                <a:latin typeface="Poppins"/>
                <a:ea typeface="Poppins"/>
                <a:cs typeface="Poppins"/>
                <a:sym typeface="Poppins"/>
              </a:rPr>
              <a:t> </a:t>
            </a:r>
            <a:r>
              <a:rPr lang="en-US" sz="2182" dirty="0">
                <a:solidFill>
                  <a:srgbClr val="3428BA"/>
                </a:solidFill>
                <a:latin typeface="Poppins"/>
                <a:ea typeface="Poppins"/>
                <a:cs typeface="Poppins"/>
                <a:sym typeface="Poppins"/>
              </a:rPr>
              <a:t>Alchemy ORM</a:t>
            </a:r>
            <a:r>
              <a:rPr lang="en-US" sz="2182" dirty="0">
                <a:solidFill>
                  <a:srgbClr val="000000"/>
                </a:solidFill>
                <a:latin typeface="Poppins"/>
                <a:ea typeface="Poppins"/>
                <a:cs typeface="Poppins"/>
                <a:sym typeface="Poppins"/>
              </a:rPr>
              <a:t> and </a:t>
            </a:r>
            <a:r>
              <a:rPr lang="en-US" sz="2182" dirty="0">
                <a:solidFill>
                  <a:srgbClr val="3428BA"/>
                </a:solidFill>
                <a:latin typeface="Poppins"/>
                <a:ea typeface="Poppins"/>
                <a:cs typeface="Poppins"/>
                <a:sym typeface="Poppins"/>
              </a:rPr>
              <a:t>SQLite</a:t>
            </a:r>
            <a:r>
              <a:rPr lang="en-US" sz="2182" dirty="0">
                <a:solidFill>
                  <a:srgbClr val="FFFFFF"/>
                </a:solidFill>
                <a:latin typeface="Poppins"/>
                <a:ea typeface="Poppins"/>
                <a:cs typeface="Poppins"/>
                <a:sym typeface="Poppins"/>
              </a:rPr>
              <a:t> </a:t>
            </a:r>
            <a:r>
              <a:rPr lang="en-US" sz="2182" dirty="0">
                <a:solidFill>
                  <a:srgbClr val="000000"/>
                </a:solidFill>
                <a:latin typeface="Poppins"/>
                <a:ea typeface="Poppins"/>
                <a:cs typeface="Poppins"/>
                <a:sym typeface="Poppins"/>
              </a:rPr>
              <a:t>database for efficient data management.</a:t>
            </a:r>
          </a:p>
          <a:p>
            <a:pPr algn="l">
              <a:lnSpc>
                <a:spcPts val="3055"/>
              </a:lnSpc>
            </a:pPr>
            <a:r>
              <a:rPr lang="en-US" sz="2182" dirty="0">
                <a:solidFill>
                  <a:srgbClr val="000000"/>
                </a:solidFill>
                <a:latin typeface="Poppins"/>
                <a:ea typeface="Poppins"/>
                <a:cs typeface="Poppins"/>
                <a:sym typeface="Poppins"/>
              </a:rPr>
              <a:t>Incorporates Machine Learning components using </a:t>
            </a:r>
            <a:r>
              <a:rPr lang="en-US" sz="2182" dirty="0">
                <a:solidFill>
                  <a:srgbClr val="3428BA"/>
                </a:solidFill>
                <a:latin typeface="Poppins"/>
                <a:ea typeface="Poppins"/>
                <a:cs typeface="Poppins"/>
                <a:sym typeface="Poppins"/>
              </a:rPr>
              <a:t>scikit-learn</a:t>
            </a:r>
            <a:r>
              <a:rPr lang="en-US" sz="2182" dirty="0">
                <a:solidFill>
                  <a:srgbClr val="000000"/>
                </a:solidFill>
                <a:latin typeface="Poppins"/>
                <a:ea typeface="Poppins"/>
                <a:cs typeface="Poppins"/>
                <a:sym typeface="Poppins"/>
              </a:rPr>
              <a:t> for predictive analytics and battery health forecasting.</a:t>
            </a:r>
          </a:p>
          <a:p>
            <a:pPr algn="l">
              <a:lnSpc>
                <a:spcPts val="3055"/>
              </a:lnSpc>
            </a:pPr>
            <a:r>
              <a:rPr lang="en-US" sz="2182" b="1" dirty="0">
                <a:solidFill>
                  <a:srgbClr val="3428BA"/>
                </a:solidFill>
                <a:latin typeface="Poppins Bold"/>
                <a:ea typeface="Poppins Bold"/>
                <a:cs typeface="Poppins Bold"/>
                <a:sym typeface="Poppins Bold"/>
              </a:rPr>
              <a:t>Frontend:</a:t>
            </a:r>
          </a:p>
          <a:p>
            <a:pPr algn="l">
              <a:lnSpc>
                <a:spcPts val="3055"/>
              </a:lnSpc>
            </a:pPr>
            <a:r>
              <a:rPr lang="en-US" sz="2182">
                <a:solidFill>
                  <a:srgbClr val="000000"/>
                </a:solidFill>
                <a:latin typeface="Poppins"/>
                <a:ea typeface="Poppins"/>
                <a:cs typeface="Poppins"/>
                <a:sym typeface="Poppins"/>
              </a:rPr>
              <a:t>Built with </a:t>
            </a:r>
            <a:r>
              <a:rPr lang="en-US" sz="2182">
                <a:solidFill>
                  <a:srgbClr val="3428BA"/>
                </a:solidFill>
                <a:latin typeface="Poppins"/>
                <a:ea typeface="Poppins"/>
                <a:cs typeface="Poppins"/>
                <a:sym typeface="Poppins"/>
              </a:rPr>
              <a:t>HTML</a:t>
            </a:r>
            <a:r>
              <a:rPr lang="en-US" sz="2182">
                <a:solidFill>
                  <a:srgbClr val="000000"/>
                </a:solidFill>
                <a:latin typeface="Poppins"/>
                <a:ea typeface="Poppins"/>
                <a:cs typeface="Poppins"/>
                <a:sym typeface="Poppins"/>
              </a:rPr>
              <a:t> and </a:t>
            </a:r>
            <a:r>
              <a:rPr lang="en-US" sz="2182">
                <a:solidFill>
                  <a:srgbClr val="3428BA"/>
                </a:solidFill>
                <a:latin typeface="Poppins"/>
                <a:ea typeface="Poppins"/>
                <a:cs typeface="Poppins"/>
                <a:sym typeface="Poppins"/>
              </a:rPr>
              <a:t>CSS</a:t>
            </a:r>
            <a:r>
              <a:rPr lang="en-US" sz="2182">
                <a:solidFill>
                  <a:srgbClr val="000000"/>
                </a:solidFill>
                <a:latin typeface="Poppins"/>
                <a:ea typeface="Poppins"/>
                <a:cs typeface="Poppins"/>
                <a:sym typeface="Poppins"/>
              </a:rPr>
              <a:t>, featuring interactive dashboards and real-time data visualization.</a:t>
            </a:r>
          </a:p>
          <a:p>
            <a:pPr algn="l">
              <a:lnSpc>
                <a:spcPts val="3055"/>
              </a:lnSpc>
            </a:pPr>
            <a:r>
              <a:rPr lang="en-US" sz="2182" dirty="0">
                <a:solidFill>
                  <a:srgbClr val="000000"/>
                </a:solidFill>
                <a:latin typeface="Poppins"/>
                <a:ea typeface="Poppins"/>
                <a:cs typeface="Poppins"/>
                <a:sym typeface="Poppins"/>
              </a:rPr>
              <a:t>Ensures a responsive design for seamless usability </a:t>
            </a:r>
          </a:p>
          <a:p>
            <a:pPr algn="l">
              <a:lnSpc>
                <a:spcPts val="3055"/>
              </a:lnSpc>
            </a:pPr>
            <a:r>
              <a:rPr lang="en-US" sz="2182" dirty="0">
                <a:solidFill>
                  <a:srgbClr val="000000"/>
                </a:solidFill>
                <a:latin typeface="Poppins"/>
                <a:ea typeface="Poppins"/>
                <a:cs typeface="Poppins"/>
                <a:sym typeface="Poppins"/>
              </a:rPr>
              <a:t>across different devices and screen sizes.</a:t>
            </a:r>
          </a:p>
          <a:p>
            <a:pPr algn="l">
              <a:lnSpc>
                <a:spcPts val="3055"/>
              </a:lnSpc>
              <a:spcBef>
                <a:spcPct val="0"/>
              </a:spcBef>
            </a:pPr>
            <a:endParaRPr lang="en-US" sz="2182" dirty="0">
              <a:solidFill>
                <a:srgbClr val="000000"/>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898347" y="4293879"/>
            <a:ext cx="22247141" cy="3988752"/>
            <a:chOff x="0" y="0"/>
            <a:chExt cx="5302669" cy="950730"/>
          </a:xfrm>
        </p:grpSpPr>
        <p:sp>
          <p:nvSpPr>
            <p:cNvPr id="3" name="Freeform 3"/>
            <p:cNvSpPr/>
            <p:nvPr/>
          </p:nvSpPr>
          <p:spPr>
            <a:xfrm>
              <a:off x="0" y="0"/>
              <a:ext cx="5302669" cy="950730"/>
            </a:xfrm>
            <a:custGeom>
              <a:avLst/>
              <a:gdLst/>
              <a:ahLst/>
              <a:cxnLst/>
              <a:rect l="l" t="t" r="r" b="b"/>
              <a:pathLst>
                <a:path w="5302669" h="950730">
                  <a:moveTo>
                    <a:pt x="0" y="0"/>
                  </a:moveTo>
                  <a:lnTo>
                    <a:pt x="5302669" y="0"/>
                  </a:lnTo>
                  <a:lnTo>
                    <a:pt x="5302669" y="950730"/>
                  </a:lnTo>
                  <a:lnTo>
                    <a:pt x="0" y="950730"/>
                  </a:lnTo>
                  <a:close/>
                </a:path>
              </a:pathLst>
            </a:custGeom>
            <a:gradFill rotWithShape="1">
              <a:gsLst>
                <a:gs pos="0">
                  <a:srgbClr val="3428BA">
                    <a:alpha val="100000"/>
                  </a:srgbClr>
                </a:gs>
                <a:gs pos="100000">
                  <a:srgbClr val="5FA2DB">
                    <a:alpha val="100000"/>
                  </a:srgbClr>
                </a:gs>
              </a:gsLst>
              <a:lin ang="0"/>
            </a:gradFill>
          </p:spPr>
        </p:sp>
        <p:sp>
          <p:nvSpPr>
            <p:cNvPr id="4" name="TextBox 4"/>
            <p:cNvSpPr txBox="1"/>
            <p:nvPr/>
          </p:nvSpPr>
          <p:spPr>
            <a:xfrm>
              <a:off x="0" y="-38100"/>
              <a:ext cx="5302669" cy="98883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6" name="AutoShape 6"/>
          <p:cNvSpPr/>
          <p:nvPr/>
        </p:nvSpPr>
        <p:spPr>
          <a:xfrm flipV="1">
            <a:off x="7955188" y="3958094"/>
            <a:ext cx="213430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sp>
      <p:grpSp>
        <p:nvGrpSpPr>
          <p:cNvPr id="7" name="Group 7"/>
          <p:cNvGrpSpPr/>
          <p:nvPr/>
        </p:nvGrpSpPr>
        <p:grpSpPr>
          <a:xfrm>
            <a:off x="7561158" y="870545"/>
            <a:ext cx="1042965" cy="10429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4329344" y="660436"/>
            <a:ext cx="3518635" cy="3518635"/>
          </a:xfrm>
          <a:custGeom>
            <a:avLst/>
            <a:gdLst/>
            <a:ahLst/>
            <a:cxnLst/>
            <a:rect l="l" t="t" r="r" b="b"/>
            <a:pathLst>
              <a:path w="3518635" h="3518635">
                <a:moveTo>
                  <a:pt x="0" y="0"/>
                </a:moveTo>
                <a:lnTo>
                  <a:pt x="3518635" y="0"/>
                </a:lnTo>
                <a:lnTo>
                  <a:pt x="3518635" y="3518635"/>
                </a:lnTo>
                <a:lnTo>
                  <a:pt x="0" y="35186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3754787" y="4332226"/>
            <a:ext cx="11528896" cy="4273171"/>
          </a:xfrm>
          <a:prstGeom prst="rect">
            <a:avLst/>
          </a:prstGeom>
        </p:spPr>
        <p:txBody>
          <a:bodyPr lIns="0" tIns="0" rIns="0" bIns="0" rtlCol="0" anchor="t">
            <a:spAutoFit/>
          </a:bodyPr>
          <a:lstStyle/>
          <a:p>
            <a:pPr algn="l">
              <a:lnSpc>
                <a:spcPts val="3625"/>
              </a:lnSpc>
            </a:pPr>
            <a:r>
              <a:rPr lang="en-US" sz="2589">
                <a:solidFill>
                  <a:srgbClr val="FFFFFF"/>
                </a:solidFill>
                <a:latin typeface="Poppins"/>
                <a:ea typeface="Poppins"/>
                <a:cs typeface="Poppins"/>
                <a:sym typeface="Poppins"/>
              </a:rPr>
              <a:t>Modules:</a:t>
            </a:r>
          </a:p>
          <a:p>
            <a:pPr marL="472806" lvl="1" indent="-236403" algn="l">
              <a:lnSpc>
                <a:spcPts val="3065"/>
              </a:lnSpc>
              <a:buFont typeface="Arial"/>
              <a:buChar char="•"/>
            </a:pPr>
            <a:r>
              <a:rPr lang="en-US" sz="2189">
                <a:solidFill>
                  <a:srgbClr val="FFFFFF"/>
                </a:solidFill>
                <a:latin typeface="Poppins"/>
                <a:ea typeface="Poppins"/>
                <a:cs typeface="Poppins"/>
                <a:sym typeface="Poppins"/>
              </a:rPr>
              <a:t>User Interface: Provides registration, monitoring, and report generation features.</a:t>
            </a:r>
          </a:p>
          <a:p>
            <a:pPr marL="472806" lvl="1" indent="-236403" algn="l">
              <a:lnSpc>
                <a:spcPts val="3065"/>
              </a:lnSpc>
              <a:buFont typeface="Arial"/>
              <a:buChar char="•"/>
            </a:pPr>
            <a:r>
              <a:rPr lang="en-US" sz="2189">
                <a:solidFill>
                  <a:srgbClr val="FFFFFF"/>
                </a:solidFill>
                <a:latin typeface="Poppins"/>
                <a:ea typeface="Poppins"/>
                <a:cs typeface="Poppins"/>
                <a:sym typeface="Poppins"/>
              </a:rPr>
              <a:t>Admin Interface: Enables management of users, fleet details, and system configurations.</a:t>
            </a:r>
          </a:p>
          <a:p>
            <a:pPr marL="472806" lvl="1" indent="-236403" algn="l">
              <a:lnSpc>
                <a:spcPts val="3065"/>
              </a:lnSpc>
              <a:buFont typeface="Arial"/>
              <a:buChar char="•"/>
            </a:pPr>
            <a:r>
              <a:rPr lang="en-US" sz="2189">
                <a:solidFill>
                  <a:srgbClr val="FFFFFF"/>
                </a:solidFill>
                <a:latin typeface="Poppins"/>
                <a:ea typeface="Poppins"/>
                <a:cs typeface="Poppins"/>
                <a:sym typeface="Poppins"/>
              </a:rPr>
              <a:t>Data Acquisition: Collects real-time vehicle data, such as battery status and location, via APIs.</a:t>
            </a:r>
          </a:p>
          <a:p>
            <a:pPr marL="472806" lvl="1" indent="-236403" algn="l">
              <a:lnSpc>
                <a:spcPts val="3065"/>
              </a:lnSpc>
              <a:buFont typeface="Arial"/>
              <a:buChar char="•"/>
            </a:pPr>
            <a:r>
              <a:rPr lang="en-US" sz="2189">
                <a:solidFill>
                  <a:srgbClr val="FFFFFF"/>
                </a:solidFill>
                <a:latin typeface="Poppins"/>
                <a:ea typeface="Poppins"/>
                <a:cs typeface="Poppins"/>
                <a:sym typeface="Poppins"/>
              </a:rPr>
              <a:t>Predictive Analytics: Integrates machine learning models for forecasting and cost predictions.</a:t>
            </a:r>
          </a:p>
          <a:p>
            <a:pPr marL="472806" lvl="1" indent="-236403" algn="l">
              <a:lnSpc>
                <a:spcPts val="3065"/>
              </a:lnSpc>
              <a:buFont typeface="Arial"/>
              <a:buChar char="•"/>
            </a:pPr>
            <a:r>
              <a:rPr lang="en-US" sz="2189">
                <a:solidFill>
                  <a:srgbClr val="FFFFFF"/>
                </a:solidFill>
                <a:latin typeface="Poppins"/>
                <a:ea typeface="Poppins"/>
                <a:cs typeface="Poppins"/>
                <a:sym typeface="Poppins"/>
              </a:rPr>
              <a:t>Visualization: Delivers interactive dashboards and real-time data visualization for enhanced decision-making.</a:t>
            </a:r>
          </a:p>
          <a:p>
            <a:pPr algn="ctr">
              <a:lnSpc>
                <a:spcPts val="3065"/>
              </a:lnSpc>
              <a:spcBef>
                <a:spcPct val="0"/>
              </a:spcBef>
            </a:pPr>
            <a:endParaRPr lang="en-US" sz="2189">
              <a:solidFill>
                <a:srgbClr val="FFFFFF"/>
              </a:solidFill>
              <a:latin typeface="Poppins"/>
              <a:ea typeface="Poppins"/>
              <a:cs typeface="Poppins"/>
              <a:sym typeface="Poppins"/>
            </a:endParaRPr>
          </a:p>
        </p:txBody>
      </p:sp>
      <p:sp>
        <p:nvSpPr>
          <p:cNvPr id="14" name="Freeform 14"/>
          <p:cNvSpPr/>
          <p:nvPr/>
        </p:nvSpPr>
        <p:spPr>
          <a:xfrm>
            <a:off x="-2487975" y="6523313"/>
            <a:ext cx="5794139" cy="5794139"/>
          </a:xfrm>
          <a:custGeom>
            <a:avLst/>
            <a:gdLst/>
            <a:ahLst/>
            <a:cxnLst/>
            <a:rect l="l" t="t" r="r" b="b"/>
            <a:pathLst>
              <a:path w="5794139" h="5794139">
                <a:moveTo>
                  <a:pt x="0" y="0"/>
                </a:moveTo>
                <a:lnTo>
                  <a:pt x="5794139" y="0"/>
                </a:lnTo>
                <a:lnTo>
                  <a:pt x="5794139" y="5794139"/>
                </a:lnTo>
                <a:lnTo>
                  <a:pt x="0" y="57941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2380723" y="2078177"/>
            <a:ext cx="12331565" cy="1437004"/>
          </a:xfrm>
          <a:prstGeom prst="rect">
            <a:avLst/>
          </a:prstGeom>
        </p:spPr>
        <p:txBody>
          <a:bodyPr lIns="0" tIns="0" rIns="0" bIns="0" rtlCol="0" anchor="t">
            <a:spAutoFit/>
          </a:bodyPr>
          <a:lstStyle/>
          <a:p>
            <a:pPr algn="ctr">
              <a:lnSpc>
                <a:spcPts val="11747"/>
              </a:lnSpc>
              <a:spcBef>
                <a:spcPct val="0"/>
              </a:spcBef>
            </a:pPr>
            <a:r>
              <a:rPr lang="en-US" sz="8391">
                <a:solidFill>
                  <a:srgbClr val="3428BA"/>
                </a:solidFill>
                <a:latin typeface="Anton"/>
                <a:ea typeface="Anton"/>
                <a:cs typeface="Anton"/>
                <a:sym typeface="Anton"/>
              </a:rPr>
              <a:t>ARCHITECTURE AND DESIGN</a:t>
            </a:r>
          </a:p>
        </p:txBody>
      </p:sp>
      <p:sp>
        <p:nvSpPr>
          <p:cNvPr id="16" name="TextBox 16"/>
          <p:cNvSpPr txBox="1"/>
          <p:nvPr/>
        </p:nvSpPr>
        <p:spPr>
          <a:xfrm>
            <a:off x="8673217" y="1212632"/>
            <a:ext cx="2911542"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Infosys Internship 5.0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868364" y="3485946"/>
            <a:ext cx="10827637" cy="1855220"/>
            <a:chOff x="0" y="0"/>
            <a:chExt cx="2580798" cy="442197"/>
          </a:xfrm>
        </p:grpSpPr>
        <p:sp>
          <p:nvSpPr>
            <p:cNvPr id="4" name="Freeform 4"/>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sp>
        <p:sp>
          <p:nvSpPr>
            <p:cNvPr id="5" name="TextBox 5"/>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1674746" y="1363618"/>
            <a:ext cx="2134301" cy="0"/>
          </a:xfrm>
          <a:prstGeom prst="line">
            <a:avLst/>
          </a:prstGeom>
          <a:ln w="142875" cap="flat">
            <a:gradFill>
              <a:gsLst>
                <a:gs pos="0">
                  <a:srgbClr val="795AC6">
                    <a:alpha val="4500"/>
                  </a:srgbClr>
                </a:gs>
                <a:gs pos="100000">
                  <a:srgbClr val="5540FF">
                    <a:alpha val="100000"/>
                  </a:srgbClr>
                </a:gs>
              </a:gsLst>
              <a:lin ang="0"/>
            </a:gradFill>
            <a:prstDash val="solid"/>
            <a:headEnd type="none" w="sm" len="sm"/>
            <a:tailEnd type="none" w="sm" len="sm"/>
          </a:ln>
        </p:spPr>
      </p:sp>
      <p:grpSp>
        <p:nvGrpSpPr>
          <p:cNvPr id="7" name="Group 7"/>
          <p:cNvGrpSpPr/>
          <p:nvPr/>
        </p:nvGrpSpPr>
        <p:grpSpPr>
          <a:xfrm>
            <a:off x="13808739" y="1156032"/>
            <a:ext cx="1042965" cy="10429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202768" y="1435055"/>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28700" y="9344452"/>
            <a:ext cx="438826" cy="438826"/>
          </a:xfrm>
          <a:custGeom>
            <a:avLst/>
            <a:gdLst/>
            <a:ahLst/>
            <a:cxnLst/>
            <a:rect l="l" t="t" r="r" b="b"/>
            <a:pathLst>
              <a:path w="438826" h="438826">
                <a:moveTo>
                  <a:pt x="0" y="0"/>
                </a:moveTo>
                <a:lnTo>
                  <a:pt x="438826" y="0"/>
                </a:lnTo>
                <a:lnTo>
                  <a:pt x="438826" y="438825"/>
                </a:lnTo>
                <a:lnTo>
                  <a:pt x="0" y="4388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2" name="Picture 12"/>
          <p:cNvPicPr>
            <a:picLocks noChangeAspect="1"/>
          </p:cNvPicPr>
          <p:nvPr/>
        </p:nvPicPr>
        <p:blipFill>
          <a:blip r:embed="rId8"/>
          <a:srcRect/>
          <a:stretch>
            <a:fillRect/>
          </a:stretch>
        </p:blipFill>
        <p:spPr>
          <a:xfrm>
            <a:off x="9753312" y="2516233"/>
            <a:ext cx="7640639" cy="5959699"/>
          </a:xfrm>
          <a:prstGeom prst="rect">
            <a:avLst/>
          </a:prstGeom>
        </p:spPr>
      </p:pic>
      <p:sp>
        <p:nvSpPr>
          <p:cNvPr id="13" name="TextBox 13"/>
          <p:cNvSpPr txBox="1"/>
          <p:nvPr/>
        </p:nvSpPr>
        <p:spPr>
          <a:xfrm>
            <a:off x="1530885" y="1910337"/>
            <a:ext cx="6576968" cy="1578995"/>
          </a:xfrm>
          <a:prstGeom prst="rect">
            <a:avLst/>
          </a:prstGeom>
        </p:spPr>
        <p:txBody>
          <a:bodyPr lIns="0" tIns="0" rIns="0" bIns="0" rtlCol="0" anchor="t">
            <a:spAutoFit/>
          </a:bodyPr>
          <a:lstStyle/>
          <a:p>
            <a:pPr algn="l">
              <a:lnSpc>
                <a:spcPts val="11870"/>
              </a:lnSpc>
            </a:pPr>
            <a:r>
              <a:rPr lang="en-US" sz="11752">
                <a:solidFill>
                  <a:srgbClr val="3428BA"/>
                </a:solidFill>
                <a:latin typeface="Anton"/>
                <a:ea typeface="Anton"/>
                <a:cs typeface="Anton"/>
                <a:sym typeface="Anton"/>
              </a:rPr>
              <a:t>DATA AND </a:t>
            </a:r>
          </a:p>
        </p:txBody>
      </p:sp>
      <p:sp>
        <p:nvSpPr>
          <p:cNvPr id="14" name="TextBox 14"/>
          <p:cNvSpPr txBox="1"/>
          <p:nvPr/>
        </p:nvSpPr>
        <p:spPr>
          <a:xfrm>
            <a:off x="1530885" y="3728834"/>
            <a:ext cx="7216478" cy="1578995"/>
          </a:xfrm>
          <a:prstGeom prst="rect">
            <a:avLst/>
          </a:prstGeom>
        </p:spPr>
        <p:txBody>
          <a:bodyPr lIns="0" tIns="0" rIns="0" bIns="0" rtlCol="0" anchor="t">
            <a:spAutoFit/>
          </a:bodyPr>
          <a:lstStyle/>
          <a:p>
            <a:pPr algn="l">
              <a:lnSpc>
                <a:spcPts val="11870"/>
              </a:lnSpc>
            </a:pPr>
            <a:r>
              <a:rPr lang="en-US" sz="11752">
                <a:solidFill>
                  <a:srgbClr val="FFFFFF"/>
                </a:solidFill>
                <a:latin typeface="Anton"/>
                <a:ea typeface="Anton"/>
                <a:cs typeface="Anton"/>
                <a:sym typeface="Anton"/>
              </a:rPr>
              <a:t>GRAPHS</a:t>
            </a:r>
          </a:p>
        </p:txBody>
      </p:sp>
      <p:sp>
        <p:nvSpPr>
          <p:cNvPr id="15" name="TextBox 15"/>
          <p:cNvSpPr txBox="1"/>
          <p:nvPr/>
        </p:nvSpPr>
        <p:spPr>
          <a:xfrm>
            <a:off x="14920798" y="1498120"/>
            <a:ext cx="2902256"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Infosys Internship 5.0</a:t>
            </a:r>
          </a:p>
        </p:txBody>
      </p:sp>
      <p:sp>
        <p:nvSpPr>
          <p:cNvPr id="16" name="TextBox 16"/>
          <p:cNvSpPr txBox="1"/>
          <p:nvPr/>
        </p:nvSpPr>
        <p:spPr>
          <a:xfrm>
            <a:off x="1530885" y="5550716"/>
            <a:ext cx="7428387" cy="3609462"/>
          </a:xfrm>
          <a:prstGeom prst="rect">
            <a:avLst/>
          </a:prstGeom>
        </p:spPr>
        <p:txBody>
          <a:bodyPr lIns="0" tIns="0" rIns="0" bIns="0" rtlCol="0" anchor="t">
            <a:spAutoFit/>
          </a:bodyPr>
          <a:lstStyle/>
          <a:p>
            <a:pPr algn="l">
              <a:lnSpc>
                <a:spcPts val="2723"/>
              </a:lnSpc>
            </a:pPr>
            <a:r>
              <a:rPr lang="en-US" sz="1945" b="1">
                <a:solidFill>
                  <a:srgbClr val="3428BA"/>
                </a:solidFill>
                <a:latin typeface="Poppins Bold"/>
                <a:ea typeface="Poppins Bold"/>
                <a:cs typeface="Poppins Bold"/>
                <a:sym typeface="Poppins Bold"/>
              </a:rPr>
              <a:t>Data Sources:</a:t>
            </a:r>
          </a:p>
          <a:p>
            <a:pPr marL="398379" lvl="1" indent="-199190" algn="l">
              <a:lnSpc>
                <a:spcPts val="2583"/>
              </a:lnSpc>
              <a:buFont typeface="Arial"/>
              <a:buChar char="•"/>
            </a:pPr>
            <a:r>
              <a:rPr lang="en-US" sz="1845">
                <a:solidFill>
                  <a:srgbClr val="000000"/>
                </a:solidFill>
                <a:latin typeface="Poppins"/>
                <a:ea typeface="Poppins"/>
                <a:cs typeface="Poppins"/>
                <a:sym typeface="Poppins"/>
              </a:rPr>
              <a:t>Real-time vehicle performance data (battery, speed, location)</a:t>
            </a:r>
          </a:p>
          <a:p>
            <a:pPr marL="398379" lvl="1" indent="-199190" algn="l">
              <a:lnSpc>
                <a:spcPts val="2583"/>
              </a:lnSpc>
              <a:buFont typeface="Arial"/>
              <a:buChar char="•"/>
            </a:pPr>
            <a:r>
              <a:rPr lang="en-US" sz="1845">
                <a:solidFill>
                  <a:srgbClr val="000000"/>
                </a:solidFill>
                <a:latin typeface="Poppins"/>
                <a:ea typeface="Poppins"/>
                <a:cs typeface="Poppins"/>
                <a:sym typeface="Poppins"/>
              </a:rPr>
              <a:t>Driver behavior logs (acceleration, braking)</a:t>
            </a:r>
          </a:p>
          <a:p>
            <a:pPr marL="398379" lvl="1" indent="-199190" algn="l">
              <a:lnSpc>
                <a:spcPts val="2583"/>
              </a:lnSpc>
              <a:buFont typeface="Arial"/>
              <a:buChar char="•"/>
            </a:pPr>
            <a:r>
              <a:rPr lang="en-US" sz="1845">
                <a:solidFill>
                  <a:srgbClr val="000000"/>
                </a:solidFill>
                <a:latin typeface="Poppins"/>
                <a:ea typeface="Poppins"/>
                <a:cs typeface="Poppins"/>
                <a:sym typeface="Poppins"/>
              </a:rPr>
              <a:t>Charging station data</a:t>
            </a:r>
          </a:p>
          <a:p>
            <a:pPr algn="l">
              <a:lnSpc>
                <a:spcPts val="2723"/>
              </a:lnSpc>
            </a:pPr>
            <a:r>
              <a:rPr lang="en-US" sz="1945" b="1">
                <a:solidFill>
                  <a:srgbClr val="3428BA"/>
                </a:solidFill>
                <a:latin typeface="Poppins Bold"/>
                <a:ea typeface="Poppins Bold"/>
                <a:cs typeface="Poppins Bold"/>
                <a:sym typeface="Poppins Bold"/>
              </a:rPr>
              <a:t>Example Graphs:</a:t>
            </a:r>
          </a:p>
          <a:p>
            <a:pPr marL="398379" lvl="1" indent="-199190" algn="l">
              <a:lnSpc>
                <a:spcPts val="2583"/>
              </a:lnSpc>
              <a:buFont typeface="Arial"/>
              <a:buChar char="•"/>
            </a:pPr>
            <a:r>
              <a:rPr lang="en-US" sz="1845">
                <a:solidFill>
                  <a:srgbClr val="000000"/>
                </a:solidFill>
                <a:latin typeface="Poppins"/>
                <a:ea typeface="Poppins"/>
                <a:cs typeface="Poppins"/>
                <a:sym typeface="Poppins"/>
              </a:rPr>
              <a:t>Battery health trends</a:t>
            </a:r>
          </a:p>
          <a:p>
            <a:pPr marL="398379" lvl="1" indent="-199190" algn="l">
              <a:lnSpc>
                <a:spcPts val="2583"/>
              </a:lnSpc>
              <a:buFont typeface="Arial"/>
              <a:buChar char="•"/>
            </a:pPr>
            <a:r>
              <a:rPr lang="en-US" sz="1845">
                <a:solidFill>
                  <a:srgbClr val="000000"/>
                </a:solidFill>
                <a:latin typeface="Poppins"/>
                <a:ea typeface="Poppins"/>
                <a:cs typeface="Poppins"/>
                <a:sym typeface="Poppins"/>
              </a:rPr>
              <a:t>Energy consumption over time</a:t>
            </a:r>
          </a:p>
          <a:p>
            <a:pPr marL="398379" lvl="1" indent="-199190" algn="l">
              <a:lnSpc>
                <a:spcPts val="2583"/>
              </a:lnSpc>
              <a:buFont typeface="Arial"/>
              <a:buChar char="•"/>
            </a:pPr>
            <a:r>
              <a:rPr lang="en-US" sz="1845">
                <a:solidFill>
                  <a:srgbClr val="000000"/>
                </a:solidFill>
                <a:latin typeface="Poppins"/>
                <a:ea typeface="Poppins"/>
                <a:cs typeface="Poppins"/>
                <a:sym typeface="Poppins"/>
              </a:rPr>
              <a:t>Cost vs. efficiency visualization</a:t>
            </a:r>
          </a:p>
          <a:p>
            <a:pPr algn="l">
              <a:lnSpc>
                <a:spcPts val="2583"/>
              </a:lnSpc>
            </a:pPr>
            <a:endParaRPr lang="en-US" sz="1845">
              <a:solidFill>
                <a:srgbClr val="000000"/>
              </a:solidFill>
              <a:latin typeface="Poppins"/>
              <a:ea typeface="Poppins"/>
              <a:cs typeface="Poppins"/>
              <a:sym typeface="Poppins"/>
            </a:endParaRPr>
          </a:p>
          <a:p>
            <a:pPr algn="l">
              <a:lnSpc>
                <a:spcPts val="2583"/>
              </a:lnSpc>
              <a:spcBef>
                <a:spcPct val="0"/>
              </a:spcBef>
            </a:pPr>
            <a:endParaRPr lang="en-US" sz="1845">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alphaModFix amt="79000"/>
          </a:blip>
          <a:srcRect/>
          <a:stretch>
            <a:fillRect/>
          </a:stretch>
        </p:blipFill>
        <p:spPr>
          <a:xfrm>
            <a:off x="-490838" y="1745575"/>
            <a:ext cx="7287857" cy="2441432"/>
          </a:xfrm>
          <a:prstGeom prst="rect">
            <a:avLst/>
          </a:prstGeom>
        </p:spPr>
      </p:pic>
      <p:sp>
        <p:nvSpPr>
          <p:cNvPr id="4" name="AutoShape 4"/>
          <p:cNvSpPr/>
          <p:nvPr/>
        </p:nvSpPr>
        <p:spPr>
          <a:xfrm>
            <a:off x="8778064" y="3609059"/>
            <a:ext cx="121078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sp>
      <p:grpSp>
        <p:nvGrpSpPr>
          <p:cNvPr id="5" name="Group 5"/>
          <p:cNvGrpSpPr/>
          <p:nvPr/>
        </p:nvGrpSpPr>
        <p:grpSpPr>
          <a:xfrm>
            <a:off x="3775960" y="702611"/>
            <a:ext cx="1042965" cy="104296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4268488" y="-276452"/>
            <a:ext cx="5077990" cy="50779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382286" y="1247365"/>
            <a:ext cx="5435815" cy="5805239"/>
          </a:xfrm>
          <a:custGeom>
            <a:avLst/>
            <a:gdLst/>
            <a:ahLst/>
            <a:cxnLst/>
            <a:rect l="l" t="t" r="r" b="b"/>
            <a:pathLst>
              <a:path w="5435815" h="5805239">
                <a:moveTo>
                  <a:pt x="0" y="0"/>
                </a:moveTo>
                <a:lnTo>
                  <a:pt x="5435814" y="0"/>
                </a:lnTo>
                <a:lnTo>
                  <a:pt x="5435814" y="5805239"/>
                </a:lnTo>
                <a:lnTo>
                  <a:pt x="0" y="58052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295612" y="2100618"/>
            <a:ext cx="10701327" cy="1437004"/>
          </a:xfrm>
          <a:prstGeom prst="rect">
            <a:avLst/>
          </a:prstGeom>
        </p:spPr>
        <p:txBody>
          <a:bodyPr lIns="0" tIns="0" rIns="0" bIns="0" rtlCol="0" anchor="t">
            <a:spAutoFit/>
          </a:bodyPr>
          <a:lstStyle/>
          <a:p>
            <a:pPr algn="ctr">
              <a:lnSpc>
                <a:spcPts val="11747"/>
              </a:lnSpc>
              <a:spcBef>
                <a:spcPct val="0"/>
              </a:spcBef>
            </a:pPr>
            <a:r>
              <a:rPr lang="en-US" sz="8391">
                <a:solidFill>
                  <a:srgbClr val="3428BA"/>
                </a:solidFill>
                <a:latin typeface="Anton"/>
                <a:ea typeface="Anton"/>
                <a:cs typeface="Anton"/>
                <a:sym typeface="Anton"/>
              </a:rPr>
              <a:t>SECURITY CONSIDERATIONS</a:t>
            </a:r>
          </a:p>
        </p:txBody>
      </p:sp>
      <p:sp>
        <p:nvSpPr>
          <p:cNvPr id="14" name="TextBox 14"/>
          <p:cNvSpPr txBox="1"/>
          <p:nvPr/>
        </p:nvSpPr>
        <p:spPr>
          <a:xfrm>
            <a:off x="4888020" y="1044698"/>
            <a:ext cx="3266484"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Infosys Internship 5.0</a:t>
            </a:r>
          </a:p>
        </p:txBody>
      </p:sp>
      <p:sp>
        <p:nvSpPr>
          <p:cNvPr id="15" name="TextBox 15"/>
          <p:cNvSpPr txBox="1"/>
          <p:nvPr/>
        </p:nvSpPr>
        <p:spPr>
          <a:xfrm>
            <a:off x="2507924" y="4246954"/>
            <a:ext cx="8622590" cy="3448306"/>
          </a:xfrm>
          <a:prstGeom prst="rect">
            <a:avLst/>
          </a:prstGeom>
        </p:spPr>
        <p:txBody>
          <a:bodyPr lIns="0" tIns="0" rIns="0" bIns="0" rtlCol="0" anchor="t">
            <a:spAutoFit/>
          </a:bodyPr>
          <a:lstStyle/>
          <a:p>
            <a:pPr algn="l">
              <a:lnSpc>
                <a:spcPts val="3205"/>
              </a:lnSpc>
            </a:pPr>
            <a:r>
              <a:rPr lang="en-US" sz="2289" b="1">
                <a:solidFill>
                  <a:srgbClr val="3428BA"/>
                </a:solidFill>
                <a:latin typeface="Poppins Bold"/>
                <a:ea typeface="Poppins Bold"/>
                <a:cs typeface="Poppins Bold"/>
                <a:sym typeface="Poppins Bold"/>
              </a:rPr>
              <a:t>Measures Taken:</a:t>
            </a:r>
          </a:p>
          <a:p>
            <a:pPr marL="472806" lvl="1" indent="-236403" algn="l">
              <a:lnSpc>
                <a:spcPts val="3065"/>
              </a:lnSpc>
              <a:buFont typeface="Arial"/>
              <a:buChar char="•"/>
            </a:pPr>
            <a:r>
              <a:rPr lang="en-US" sz="2189">
                <a:solidFill>
                  <a:srgbClr val="000000"/>
                </a:solidFill>
                <a:latin typeface="Poppins"/>
                <a:ea typeface="Poppins"/>
                <a:cs typeface="Poppins"/>
                <a:sym typeface="Poppins"/>
              </a:rPr>
              <a:t>Authentication: Secure login with email verification and role-based access.</a:t>
            </a:r>
          </a:p>
          <a:p>
            <a:pPr marL="472806" lvl="1" indent="-236403" algn="l">
              <a:lnSpc>
                <a:spcPts val="3065"/>
              </a:lnSpc>
              <a:buFont typeface="Arial"/>
              <a:buChar char="•"/>
            </a:pPr>
            <a:r>
              <a:rPr lang="en-US" sz="2189">
                <a:solidFill>
                  <a:srgbClr val="000000"/>
                </a:solidFill>
                <a:latin typeface="Poppins"/>
                <a:ea typeface="Poppins"/>
                <a:cs typeface="Poppins"/>
                <a:sym typeface="Poppins"/>
              </a:rPr>
              <a:t>Data Protection: Encrypt sensitive data.</a:t>
            </a:r>
          </a:p>
          <a:p>
            <a:pPr marL="472806" lvl="1" indent="-236403" algn="l">
              <a:lnSpc>
                <a:spcPts val="3065"/>
              </a:lnSpc>
              <a:buFont typeface="Arial"/>
              <a:buChar char="•"/>
            </a:pPr>
            <a:r>
              <a:rPr lang="en-US" sz="2189">
                <a:solidFill>
                  <a:srgbClr val="000000"/>
                </a:solidFill>
                <a:latin typeface="Poppins"/>
                <a:ea typeface="Poppins"/>
                <a:cs typeface="Poppins"/>
                <a:sym typeface="Poppins"/>
              </a:rPr>
              <a:t>API Security: Secure endpoints with authentication and rate-limiting.</a:t>
            </a:r>
          </a:p>
          <a:p>
            <a:pPr marL="472806" lvl="1" indent="-236403" algn="l">
              <a:lnSpc>
                <a:spcPts val="3065"/>
              </a:lnSpc>
              <a:buFont typeface="Arial"/>
              <a:buChar char="•"/>
            </a:pPr>
            <a:r>
              <a:rPr lang="en-US" sz="2189">
                <a:solidFill>
                  <a:srgbClr val="000000"/>
                </a:solidFill>
                <a:latin typeface="Poppins"/>
                <a:ea typeface="Poppins"/>
                <a:cs typeface="Poppins"/>
                <a:sym typeface="Poppins"/>
              </a:rPr>
              <a:t>Threat Prevention: Regular monitoring to prevent unauthorized access.</a:t>
            </a:r>
          </a:p>
          <a:p>
            <a:pPr algn="l">
              <a:lnSpc>
                <a:spcPts val="3065"/>
              </a:lnSpc>
              <a:spcBef>
                <a:spcPct val="0"/>
              </a:spcBef>
            </a:pPr>
            <a:endParaRPr lang="en-US" sz="2189">
              <a:solidFill>
                <a:srgbClr val="000000"/>
              </a:solidFill>
              <a:latin typeface="Poppins"/>
              <a:ea typeface="Poppins"/>
              <a:cs typeface="Poppins"/>
              <a:sym typeface="Poppins"/>
            </a:endParaRPr>
          </a:p>
        </p:txBody>
      </p:sp>
      <p:sp>
        <p:nvSpPr>
          <p:cNvPr id="16" name="Freeform 16"/>
          <p:cNvSpPr/>
          <p:nvPr/>
        </p:nvSpPr>
        <p:spPr>
          <a:xfrm>
            <a:off x="3858617" y="8318867"/>
            <a:ext cx="438826" cy="438826"/>
          </a:xfrm>
          <a:custGeom>
            <a:avLst/>
            <a:gdLst/>
            <a:ahLst/>
            <a:cxnLst/>
            <a:rect l="l" t="t" r="r" b="b"/>
            <a:pathLst>
              <a:path w="438826" h="438826">
                <a:moveTo>
                  <a:pt x="0" y="0"/>
                </a:moveTo>
                <a:lnTo>
                  <a:pt x="438826" y="0"/>
                </a:lnTo>
                <a:lnTo>
                  <a:pt x="438826" y="438825"/>
                </a:lnTo>
                <a:lnTo>
                  <a:pt x="0" y="4388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4059DE13-775F-F883-D8DB-4D59022936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29506C-69A0-B383-DE0D-CC60A3BD67B3}"/>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a:extLst>
              <a:ext uri="{FF2B5EF4-FFF2-40B4-BE49-F238E27FC236}">
                <a16:creationId xmlns:a16="http://schemas.microsoft.com/office/drawing/2014/main" id="{F109B05A-D79F-DF68-4F2B-B22B98601726}"/>
              </a:ext>
            </a:extLst>
          </p:cNvPr>
          <p:cNvPicPr>
            <a:picLocks noChangeAspect="1"/>
          </p:cNvPicPr>
          <p:nvPr/>
        </p:nvPicPr>
        <p:blipFill>
          <a:blip r:embed="rId4">
            <a:alphaModFix amt="79000"/>
          </a:blip>
          <a:srcRect/>
          <a:stretch>
            <a:fillRect/>
          </a:stretch>
        </p:blipFill>
        <p:spPr>
          <a:xfrm>
            <a:off x="0" y="24745"/>
            <a:ext cx="7287857" cy="2441432"/>
          </a:xfrm>
          <a:prstGeom prst="rect">
            <a:avLst/>
          </a:prstGeom>
        </p:spPr>
      </p:pic>
      <p:sp>
        <p:nvSpPr>
          <p:cNvPr id="8" name="Freeform 8">
            <a:extLst>
              <a:ext uri="{FF2B5EF4-FFF2-40B4-BE49-F238E27FC236}">
                <a16:creationId xmlns:a16="http://schemas.microsoft.com/office/drawing/2014/main" id="{F4160A8E-9A68-2F7D-3E58-102F84DFD265}"/>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a:extLst>
              <a:ext uri="{FF2B5EF4-FFF2-40B4-BE49-F238E27FC236}">
                <a16:creationId xmlns:a16="http://schemas.microsoft.com/office/drawing/2014/main" id="{D9D31322-F567-E03B-5DCF-9F701401083F}"/>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6A9644DD-3384-B363-B3D4-62317121342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11" name="TextBox 11">
              <a:extLst>
                <a:ext uri="{FF2B5EF4-FFF2-40B4-BE49-F238E27FC236}">
                  <a16:creationId xmlns:a16="http://schemas.microsoft.com/office/drawing/2014/main" id="{A95CBC4C-C554-27CC-0723-A3C9E5771AF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458BDD1C-EB1F-8CD5-6407-945E0648D404}"/>
              </a:ext>
            </a:extLst>
          </p:cNvPr>
          <p:cNvSpPr txBox="1"/>
          <p:nvPr/>
        </p:nvSpPr>
        <p:spPr>
          <a:xfrm>
            <a:off x="2016160" y="322630"/>
            <a:ext cx="10701327" cy="1437004"/>
          </a:xfrm>
          <a:prstGeom prst="rect">
            <a:avLst/>
          </a:prstGeom>
        </p:spPr>
        <p:txBody>
          <a:bodyPr lIns="0" tIns="0" rIns="0" bIns="0" rtlCol="0" anchor="t">
            <a:spAutoFit/>
          </a:bodyPr>
          <a:lstStyle/>
          <a:p>
            <a:pPr algn="ctr">
              <a:lnSpc>
                <a:spcPts val="11747"/>
              </a:lnSpc>
              <a:spcBef>
                <a:spcPct val="0"/>
              </a:spcBef>
            </a:pPr>
            <a:r>
              <a:rPr lang="en-US" sz="8391" dirty="0">
                <a:solidFill>
                  <a:srgbClr val="3428BA"/>
                </a:solidFill>
                <a:latin typeface="Anton"/>
                <a:ea typeface="Anton"/>
                <a:cs typeface="Anton"/>
                <a:sym typeface="Anton"/>
              </a:rPr>
              <a:t>Login &amp; Register Page</a:t>
            </a:r>
          </a:p>
        </p:txBody>
      </p:sp>
      <p:pic>
        <p:nvPicPr>
          <p:cNvPr id="18" name="Picture 17">
            <a:extLst>
              <a:ext uri="{FF2B5EF4-FFF2-40B4-BE49-F238E27FC236}">
                <a16:creationId xmlns:a16="http://schemas.microsoft.com/office/drawing/2014/main" id="{B14AF4AF-5D42-CEBD-4FA3-4C83D9D3DA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583" y="3025995"/>
            <a:ext cx="6068272" cy="5696745"/>
          </a:xfrm>
          <a:prstGeom prst="rect">
            <a:avLst/>
          </a:prstGeom>
        </p:spPr>
      </p:pic>
      <p:pic>
        <p:nvPicPr>
          <p:cNvPr id="20" name="Picture 19">
            <a:extLst>
              <a:ext uri="{FF2B5EF4-FFF2-40B4-BE49-F238E27FC236}">
                <a16:creationId xmlns:a16="http://schemas.microsoft.com/office/drawing/2014/main" id="{C23C26C7-C22D-6C23-1E11-FBD56C59C9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34600" y="1944756"/>
            <a:ext cx="5563376" cy="7859222"/>
          </a:xfrm>
          <a:prstGeom prst="rect">
            <a:avLst/>
          </a:prstGeom>
        </p:spPr>
      </p:pic>
    </p:spTree>
    <p:extLst>
      <p:ext uri="{BB962C8B-B14F-4D97-AF65-F5344CB8AC3E}">
        <p14:creationId xmlns:p14="http://schemas.microsoft.com/office/powerpoint/2010/main" val="2275130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639</Words>
  <Application>Microsoft Office PowerPoint</Application>
  <PresentationFormat>Custom</PresentationFormat>
  <Paragraphs>89</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Poppins</vt:lpstr>
      <vt:lpstr>Calibri</vt:lpstr>
      <vt:lpstr>Arial</vt:lpstr>
      <vt:lpstr>Anton</vt:lpstr>
      <vt:lpstr>Poppins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Infosys Internship 5.0</dc:title>
  <cp:lastModifiedBy>sagar kumar</cp:lastModifiedBy>
  <cp:revision>6</cp:revision>
  <dcterms:created xsi:type="dcterms:W3CDTF">2006-08-16T00:00:00Z</dcterms:created>
  <dcterms:modified xsi:type="dcterms:W3CDTF">2024-12-27T09:12:33Z</dcterms:modified>
  <dc:identifier>DAGZ7jIYLqo</dc:identifier>
</cp:coreProperties>
</file>